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5" r:id="rId3"/>
  </p:sldMasterIdLst>
  <p:notesMasterIdLst>
    <p:notesMasterId r:id="rId23"/>
  </p:notesMasterIdLst>
  <p:sldIdLst>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56" r:id="rId19"/>
    <p:sldId id="257" r:id="rId20"/>
    <p:sldId id="273" r:id="rId21"/>
    <p:sldId id="274" r:id="rId22"/>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21" autoAdjust="0"/>
    <p:restoredTop sz="94660"/>
  </p:normalViewPr>
  <p:slideViewPr>
    <p:cSldViewPr>
      <p:cViewPr varScale="1">
        <p:scale>
          <a:sx n="66" d="100"/>
          <a:sy n="66" d="100"/>
        </p:scale>
        <p:origin x="-642"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22.wmf"/><Relationship Id="rId1" Type="http://schemas.openxmlformats.org/officeDocument/2006/relationships/image" Target="../media/image21.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6B8408E-E104-48A3-89E4-0973CA9E8E4C}" type="datetimeFigureOut">
              <a:rPr lang="zh-CN" altLang="en-US" smtClean="0"/>
              <a:t>2011/12/27</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3E455F4-B97F-4E5D-A543-4878E2BEA408}" type="slidenum">
              <a:rPr lang="zh-CN" altLang="en-US" smtClean="0"/>
              <a:t>‹#›</a:t>
            </a:fld>
            <a:endParaRPr lang="zh-CN" altLang="en-US"/>
          </a:p>
        </p:txBody>
      </p:sp>
    </p:spTree>
    <p:extLst>
      <p:ext uri="{BB962C8B-B14F-4D97-AF65-F5344CB8AC3E}">
        <p14:creationId xmlns:p14="http://schemas.microsoft.com/office/powerpoint/2010/main" val="2279243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日期占位符 3"/>
          <p:cNvSpPr>
            <a:spLocks noGrp="1"/>
          </p:cNvSpPr>
          <p:nvPr>
            <p:ph type="dt" idx="10"/>
          </p:nvPr>
        </p:nvSpPr>
        <p:spPr/>
        <p:txBody>
          <a:bodyPr/>
          <a:lstStyle/>
          <a:p>
            <a:fld id="{25EBAE78-85B9-4B8B-B085-B162A9D41E60}" type="datetime1">
              <a:rPr lang="zh-CN" altLang="en-US" smtClean="0">
                <a:solidFill>
                  <a:prstClr val="black"/>
                </a:solidFill>
              </a:rPr>
              <a:pPr/>
              <a:t>2011/12/27</a:t>
            </a:fld>
            <a:endParaRPr lang="zh-CN" altLang="en-US">
              <a:solidFill>
                <a:prstClr val="black"/>
              </a:solidFill>
            </a:endParaRPr>
          </a:p>
        </p:txBody>
      </p:sp>
      <p:sp>
        <p:nvSpPr>
          <p:cNvPr id="5" name="灯片编号占位符 4"/>
          <p:cNvSpPr>
            <a:spLocks noGrp="1"/>
          </p:cNvSpPr>
          <p:nvPr>
            <p:ph type="sldNum" sz="quarter" idx="11"/>
          </p:nvPr>
        </p:nvSpPr>
        <p:spPr/>
        <p:txBody>
          <a:bodyPr/>
          <a:lstStyle/>
          <a:p>
            <a:fld id="{1883C1F3-C00C-4BEC-8C95-BFCE01D6BA4A}" type="slidenum">
              <a:rPr lang="zh-CN" altLang="en-US" smtClean="0">
                <a:solidFill>
                  <a:prstClr val="black"/>
                </a:solidFill>
              </a:rPr>
              <a:pPr/>
              <a:t>1</a:t>
            </a:fld>
            <a:endParaRPr lang="zh-CN" altLang="en-US">
              <a:solidFill>
                <a:prstClr val="black"/>
              </a:solidFill>
            </a:endParaRPr>
          </a:p>
        </p:txBody>
      </p:sp>
    </p:spTree>
    <p:extLst>
      <p:ext uri="{BB962C8B-B14F-4D97-AF65-F5344CB8AC3E}">
        <p14:creationId xmlns:p14="http://schemas.microsoft.com/office/powerpoint/2010/main" val="32101309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日期占位符 3"/>
          <p:cNvSpPr>
            <a:spLocks noGrp="1"/>
          </p:cNvSpPr>
          <p:nvPr>
            <p:ph type="dt" idx="10"/>
          </p:nvPr>
        </p:nvSpPr>
        <p:spPr/>
        <p:txBody>
          <a:bodyPr/>
          <a:lstStyle/>
          <a:p>
            <a:fld id="{25EBAE78-85B9-4B8B-B085-B162A9D41E60}" type="datetime1">
              <a:rPr lang="zh-CN" altLang="en-US" smtClean="0">
                <a:solidFill>
                  <a:prstClr val="black"/>
                </a:solidFill>
              </a:rPr>
              <a:pPr/>
              <a:t>2011/12/27</a:t>
            </a:fld>
            <a:endParaRPr lang="zh-CN" altLang="en-US">
              <a:solidFill>
                <a:prstClr val="black"/>
              </a:solidFill>
            </a:endParaRPr>
          </a:p>
        </p:txBody>
      </p:sp>
      <p:sp>
        <p:nvSpPr>
          <p:cNvPr id="5" name="灯片编号占位符 4"/>
          <p:cNvSpPr>
            <a:spLocks noGrp="1"/>
          </p:cNvSpPr>
          <p:nvPr>
            <p:ph type="sldNum" sz="quarter" idx="11"/>
          </p:nvPr>
        </p:nvSpPr>
        <p:spPr/>
        <p:txBody>
          <a:bodyPr/>
          <a:lstStyle/>
          <a:p>
            <a:fld id="{1883C1F3-C00C-4BEC-8C95-BFCE01D6BA4A}" type="slidenum">
              <a:rPr lang="zh-CN" altLang="en-US" smtClean="0">
                <a:solidFill>
                  <a:prstClr val="black"/>
                </a:solidFill>
              </a:rPr>
              <a:pPr/>
              <a:t>2</a:t>
            </a:fld>
            <a:endParaRPr lang="zh-CN" altLang="en-US">
              <a:solidFill>
                <a:prstClr val="black"/>
              </a:solidFill>
            </a:endParaRPr>
          </a:p>
        </p:txBody>
      </p:sp>
    </p:spTree>
    <p:extLst>
      <p:ext uri="{BB962C8B-B14F-4D97-AF65-F5344CB8AC3E}">
        <p14:creationId xmlns:p14="http://schemas.microsoft.com/office/powerpoint/2010/main" val="29274069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smtClean="0"/>
              <a:t>凝固计算是基于</a:t>
            </a:r>
            <a:r>
              <a:rPr lang="en-US" altLang="zh-CN" dirty="0" err="1" smtClean="0"/>
              <a:t>Scheil</a:t>
            </a:r>
            <a:r>
              <a:rPr lang="en-US" altLang="zh-CN" dirty="0" smtClean="0"/>
              <a:t>-Gulliver </a:t>
            </a:r>
            <a:r>
              <a:rPr lang="zh-CN" altLang="zh-CN" dirty="0" smtClean="0"/>
              <a:t>模型</a:t>
            </a:r>
            <a:r>
              <a:rPr lang="zh-CN" altLang="en-US" dirty="0" smtClean="0"/>
              <a:t>，</a:t>
            </a:r>
            <a:r>
              <a:rPr lang="en-US" altLang="zh-CN" dirty="0" err="1" smtClean="0"/>
              <a:t>Scheil</a:t>
            </a:r>
            <a:r>
              <a:rPr lang="en-US" altLang="zh-CN" dirty="0" smtClean="0"/>
              <a:t>-Gulliver </a:t>
            </a:r>
            <a:r>
              <a:rPr lang="zh-CN" altLang="zh-CN" dirty="0" smtClean="0"/>
              <a:t>模型</a:t>
            </a:r>
            <a:r>
              <a:rPr lang="zh-CN" altLang="en-US" dirty="0" smtClean="0"/>
              <a:t>提出了两个假设。。基于这两个假设，在凝固过程中形成固相中的成分计算可以看成是形成固相所占的分数</a:t>
            </a:r>
            <a:r>
              <a:rPr lang="en-US" altLang="zh-CN" dirty="0" err="1" smtClean="0"/>
              <a:t>Fs</a:t>
            </a:r>
            <a:r>
              <a:rPr lang="zh-CN" altLang="en-US" dirty="0" smtClean="0"/>
              <a:t>的函数。</a:t>
            </a:r>
            <a:r>
              <a:rPr lang="en-US" altLang="zh-CN" dirty="0" smtClean="0"/>
              <a:t>C0</a:t>
            </a:r>
            <a:r>
              <a:rPr lang="zh-CN" altLang="en-US" dirty="0" smtClean="0"/>
              <a:t>：最初合金的成分。</a:t>
            </a:r>
            <a:r>
              <a:rPr lang="en-US" altLang="zh-CN" dirty="0" smtClean="0"/>
              <a:t>K</a:t>
            </a:r>
            <a:r>
              <a:rPr lang="zh-CN" altLang="en-US" dirty="0" smtClean="0"/>
              <a:t>是系数。形成固相占的分数，计算如下。</a:t>
            </a:r>
            <a:r>
              <a:rPr lang="en-US" altLang="zh-CN" dirty="0" smtClean="0"/>
              <a:t>TL</a:t>
            </a:r>
            <a:r>
              <a:rPr lang="zh-CN" altLang="en-US" dirty="0" smtClean="0"/>
              <a:t>，</a:t>
            </a:r>
            <a:r>
              <a:rPr lang="en-US" altLang="zh-CN" dirty="0" err="1" smtClean="0"/>
              <a:t>Tf</a:t>
            </a:r>
            <a:r>
              <a:rPr lang="zh-CN" altLang="en-US" dirty="0" smtClean="0"/>
              <a:t>分别指液相和固相线温度。</a:t>
            </a:r>
            <a:endParaRPr lang="en-US" altLang="zh-CN"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smtClean="0"/>
              <a:t>不锈钢的凝固计算对于</a:t>
            </a:r>
            <a:r>
              <a:rPr lang="en-US" altLang="zh-CN" dirty="0" err="1" smtClean="0"/>
              <a:t>Scheil</a:t>
            </a:r>
            <a:r>
              <a:rPr lang="en-US" altLang="zh-CN" dirty="0" smtClean="0"/>
              <a:t>-Gulliver </a:t>
            </a:r>
            <a:r>
              <a:rPr lang="zh-CN" altLang="zh-CN" dirty="0" smtClean="0"/>
              <a:t>模型</a:t>
            </a:r>
            <a:r>
              <a:rPr lang="zh-CN" altLang="en-US" dirty="0" smtClean="0"/>
              <a:t>做了适当的修改，使其允许碳的快速扩散，因为对于钢来说碳元素的扩散对于奥氏体向铁素体或者渗碳体转变很重要。</a:t>
            </a:r>
            <a:endParaRPr lang="zh-CN" altLang="en-US" dirty="0"/>
          </a:p>
        </p:txBody>
      </p:sp>
      <p:sp>
        <p:nvSpPr>
          <p:cNvPr id="4" name="日期占位符 3"/>
          <p:cNvSpPr>
            <a:spLocks noGrp="1"/>
          </p:cNvSpPr>
          <p:nvPr>
            <p:ph type="dt" idx="10"/>
          </p:nvPr>
        </p:nvSpPr>
        <p:spPr/>
        <p:txBody>
          <a:bodyPr/>
          <a:lstStyle/>
          <a:p>
            <a:fld id="{25EBAE78-85B9-4B8B-B085-B162A9D41E60}" type="datetime1">
              <a:rPr lang="zh-CN" altLang="en-US" smtClean="0">
                <a:solidFill>
                  <a:prstClr val="black"/>
                </a:solidFill>
              </a:rPr>
              <a:pPr/>
              <a:t>2011/12/27</a:t>
            </a:fld>
            <a:endParaRPr lang="zh-CN" altLang="en-US">
              <a:solidFill>
                <a:prstClr val="black"/>
              </a:solidFill>
            </a:endParaRPr>
          </a:p>
        </p:txBody>
      </p:sp>
      <p:sp>
        <p:nvSpPr>
          <p:cNvPr id="5" name="灯片编号占位符 4"/>
          <p:cNvSpPr>
            <a:spLocks noGrp="1"/>
          </p:cNvSpPr>
          <p:nvPr>
            <p:ph type="sldNum" sz="quarter" idx="11"/>
          </p:nvPr>
        </p:nvSpPr>
        <p:spPr/>
        <p:txBody>
          <a:bodyPr/>
          <a:lstStyle/>
          <a:p>
            <a:fld id="{1883C1F3-C00C-4BEC-8C95-BFCE01D6BA4A}" type="slidenum">
              <a:rPr lang="zh-CN" altLang="en-US" smtClean="0">
                <a:solidFill>
                  <a:prstClr val="black"/>
                </a:solidFill>
              </a:rPr>
              <a:pPr/>
              <a:t>4</a:t>
            </a:fld>
            <a:endParaRPr lang="zh-CN" altLang="en-US">
              <a:solidFill>
                <a:prstClr val="black"/>
              </a:solidFill>
            </a:endParaRPr>
          </a:p>
        </p:txBody>
      </p:sp>
    </p:spTree>
    <p:extLst>
      <p:ext uri="{BB962C8B-B14F-4D97-AF65-F5344CB8AC3E}">
        <p14:creationId xmlns:p14="http://schemas.microsoft.com/office/powerpoint/2010/main" val="4730175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ltLang="zh-CN" dirty="0" smtClean="0"/>
          </a:p>
          <a:p>
            <a:r>
              <a:rPr lang="zh-CN" altLang="en-US" dirty="0" smtClean="0"/>
              <a:t>凝固过程是在一定冷却速度下进行的，所以结晶过程都是在非平衡条件下发生的，得到非平衡条件的相组织结构，与前热物性能计算不同，后者是在平衡条件下结晶得到的相组织结构。那么显然这两种情况下得到的材料性能也是不同的。</a:t>
            </a:r>
            <a:endParaRPr lang="zh-CN" altLang="en-US" dirty="0"/>
          </a:p>
        </p:txBody>
      </p:sp>
      <p:sp>
        <p:nvSpPr>
          <p:cNvPr id="4" name="日期占位符 3"/>
          <p:cNvSpPr>
            <a:spLocks noGrp="1"/>
          </p:cNvSpPr>
          <p:nvPr>
            <p:ph type="dt" idx="10"/>
          </p:nvPr>
        </p:nvSpPr>
        <p:spPr/>
        <p:txBody>
          <a:bodyPr/>
          <a:lstStyle/>
          <a:p>
            <a:fld id="{25EBAE78-85B9-4B8B-B085-B162A9D41E60}" type="datetime1">
              <a:rPr lang="zh-CN" altLang="en-US" smtClean="0">
                <a:solidFill>
                  <a:prstClr val="black"/>
                </a:solidFill>
              </a:rPr>
              <a:pPr/>
              <a:t>2011/12/27</a:t>
            </a:fld>
            <a:endParaRPr lang="zh-CN" altLang="en-US">
              <a:solidFill>
                <a:prstClr val="black"/>
              </a:solidFill>
            </a:endParaRPr>
          </a:p>
        </p:txBody>
      </p:sp>
      <p:sp>
        <p:nvSpPr>
          <p:cNvPr id="5" name="灯片编号占位符 4"/>
          <p:cNvSpPr>
            <a:spLocks noGrp="1"/>
          </p:cNvSpPr>
          <p:nvPr>
            <p:ph type="sldNum" sz="quarter" idx="11"/>
          </p:nvPr>
        </p:nvSpPr>
        <p:spPr/>
        <p:txBody>
          <a:bodyPr/>
          <a:lstStyle/>
          <a:p>
            <a:fld id="{1883C1F3-C00C-4BEC-8C95-BFCE01D6BA4A}" type="slidenum">
              <a:rPr lang="zh-CN" altLang="en-US" smtClean="0">
                <a:solidFill>
                  <a:prstClr val="black"/>
                </a:solidFill>
              </a:rPr>
              <a:pPr/>
              <a:t>5</a:t>
            </a:fld>
            <a:endParaRPr lang="zh-CN" altLang="en-US">
              <a:solidFill>
                <a:prstClr val="black"/>
              </a:solidFill>
            </a:endParaRPr>
          </a:p>
        </p:txBody>
      </p:sp>
    </p:spTree>
    <p:extLst>
      <p:ext uri="{BB962C8B-B14F-4D97-AF65-F5344CB8AC3E}">
        <p14:creationId xmlns:p14="http://schemas.microsoft.com/office/powerpoint/2010/main" val="1082654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套是时间，它是转变量</a:t>
            </a:r>
            <a:r>
              <a:rPr lang="en-US" altLang="zh-CN" dirty="0" smtClean="0"/>
              <a:t>x</a:t>
            </a:r>
            <a:r>
              <a:rPr lang="zh-CN" altLang="en-US" dirty="0" smtClean="0"/>
              <a:t>和温度的函数，其中贝塔是经验系数，一般为</a:t>
            </a:r>
            <a:r>
              <a:rPr lang="en-US" altLang="zh-CN" dirty="0" smtClean="0"/>
              <a:t>6</a:t>
            </a:r>
            <a:r>
              <a:rPr lang="zh-CN" altLang="en-US" dirty="0" smtClean="0"/>
              <a:t>；</a:t>
            </a:r>
            <a:r>
              <a:rPr lang="en-US" altLang="zh-CN" dirty="0" smtClean="0"/>
              <a:t>N</a:t>
            </a:r>
            <a:r>
              <a:rPr lang="zh-CN" altLang="en-US" dirty="0" smtClean="0"/>
              <a:t>：晶粒度，也就是晶粒尺寸，因为奥氏体的晶粒度对于其在冷却过程中的相转变起到重要影响，晶粒尺寸越小，越有利于相转变；</a:t>
            </a:r>
            <a:r>
              <a:rPr lang="en-US" altLang="zh-CN" dirty="0" err="1" smtClean="0"/>
              <a:t>Deff</a:t>
            </a:r>
            <a:r>
              <a:rPr lang="zh-CN" altLang="en-US" dirty="0" smtClean="0"/>
              <a:t>：有效扩散系数，</a:t>
            </a:r>
            <a:r>
              <a:rPr lang="en-US" altLang="zh-CN" dirty="0" err="1" smtClean="0"/>
              <a:t>Qeff</a:t>
            </a:r>
            <a:r>
              <a:rPr lang="zh-CN" altLang="en-US" dirty="0" smtClean="0"/>
              <a:t>为有效激活能，不同的合金成分其数值不相同，</a:t>
            </a:r>
            <a:r>
              <a:rPr lang="en-US" altLang="zh-CN" dirty="0" err="1" smtClean="0"/>
              <a:t>ni</a:t>
            </a:r>
            <a:r>
              <a:rPr lang="en-US" altLang="zh-CN" sz="1200" kern="1200" dirty="0" err="1" smtClean="0">
                <a:solidFill>
                  <a:schemeClr val="tx1"/>
                </a:solidFill>
                <a:effectLst/>
                <a:latin typeface="+mn-lt"/>
                <a:ea typeface="+mn-ea"/>
                <a:cs typeface="+mn-cs"/>
              </a:rPr>
              <a:t>：常数</a:t>
            </a:r>
            <a:r>
              <a:rPr lang="en-US" altLang="zh-CN" sz="1200" kern="1200" dirty="0" smtClean="0">
                <a:solidFill>
                  <a:schemeClr val="tx1"/>
                </a:solidFill>
                <a:effectLst/>
                <a:latin typeface="+mn-lt"/>
                <a:ea typeface="+mn-ea"/>
                <a:cs typeface="+mn-cs"/>
              </a:rPr>
              <a:t>，</a:t>
            </a:r>
            <a:r>
              <a:rPr lang="zh-CN" altLang="en-US" sz="1200" kern="1200" dirty="0" smtClean="0">
                <a:solidFill>
                  <a:schemeClr val="tx1"/>
                </a:solidFill>
                <a:effectLst/>
                <a:latin typeface="+mn-lt"/>
                <a:ea typeface="+mn-ea"/>
                <a:cs typeface="+mn-cs"/>
              </a:rPr>
              <a:t>不同的合金元素</a:t>
            </a:r>
            <a:r>
              <a:rPr lang="en-US" altLang="zh-CN" sz="1200" kern="1200" dirty="0" smtClean="0">
                <a:solidFill>
                  <a:schemeClr val="tx1"/>
                </a:solidFill>
                <a:effectLst/>
                <a:latin typeface="+mn-lt"/>
                <a:ea typeface="+mn-ea"/>
                <a:cs typeface="+mn-cs"/>
              </a:rPr>
              <a:t>n</a:t>
            </a:r>
            <a:r>
              <a:rPr lang="zh-CN" altLang="en-US" sz="1200" kern="1200" dirty="0" smtClean="0">
                <a:solidFill>
                  <a:schemeClr val="tx1"/>
                </a:solidFill>
                <a:effectLst/>
                <a:latin typeface="+mn-lt"/>
                <a:ea typeface="+mn-ea"/>
                <a:cs typeface="+mn-cs"/>
              </a:rPr>
              <a:t>值不一样，</a:t>
            </a:r>
            <a:r>
              <a:rPr lang="en-US" altLang="zh-CN" sz="1200" kern="1200" dirty="0" err="1" smtClean="0">
                <a:solidFill>
                  <a:schemeClr val="tx1"/>
                </a:solidFill>
                <a:effectLst/>
                <a:latin typeface="+mn-lt"/>
                <a:ea typeface="+mn-ea"/>
                <a:cs typeface="+mn-cs"/>
              </a:rPr>
              <a:t>Cj</a:t>
            </a:r>
            <a:r>
              <a:rPr lang="zh-CN" altLang="zh-CN" sz="1200" kern="1200" dirty="0" smtClean="0">
                <a:solidFill>
                  <a:schemeClr val="tx1"/>
                </a:solidFill>
                <a:effectLst/>
                <a:latin typeface="+mn-lt"/>
                <a:ea typeface="+mn-ea"/>
                <a:cs typeface="+mn-cs"/>
              </a:rPr>
              <a:t>：</a:t>
            </a:r>
            <a:r>
              <a:rPr lang="zh-CN" altLang="en-US" sz="1200" kern="1200" dirty="0" smtClean="0">
                <a:solidFill>
                  <a:schemeClr val="tx1"/>
                </a:solidFill>
                <a:effectLst/>
                <a:latin typeface="+mn-lt"/>
                <a:ea typeface="+mn-ea"/>
                <a:cs typeface="+mn-cs"/>
              </a:rPr>
              <a:t>该相中某一合金元素所占的分数；</a:t>
            </a:r>
            <a:endParaRPr lang="en-US" altLang="zh-CN" dirty="0" smtClean="0"/>
          </a:p>
          <a:p>
            <a:r>
              <a:rPr lang="en-US" altLang="zh-CN" dirty="0" smtClean="0"/>
              <a:t>T</a:t>
            </a:r>
            <a:r>
              <a:rPr lang="zh-CN" altLang="en-US" dirty="0" smtClean="0"/>
              <a:t>：过冷度，因为实际冷却的时候由于冷却速度较快使得实际的相变温度要低于平衡条件下测得的相转变温度，等于实际转变温度</a:t>
            </a:r>
            <a:r>
              <a:rPr lang="en-US" altLang="zh-CN" dirty="0" smtClean="0"/>
              <a:t>-</a:t>
            </a:r>
            <a:r>
              <a:rPr lang="zh-CN" altLang="en-US" dirty="0" smtClean="0"/>
              <a:t>平衡转变温度，是相变的驱动力；</a:t>
            </a:r>
            <a:r>
              <a:rPr lang="en-US" altLang="zh-CN" dirty="0" smtClean="0"/>
              <a:t>q</a:t>
            </a:r>
            <a:r>
              <a:rPr lang="zh-CN" altLang="en-US" dirty="0" smtClean="0"/>
              <a:t>：经验系数，根据合金中，合金元素含量的不同其值也会不一样。</a:t>
            </a:r>
            <a:endParaRPr lang="en-US" altLang="zh-CN" dirty="0" smtClean="0"/>
          </a:p>
          <a:p>
            <a:r>
              <a:rPr lang="zh-CN" altLang="en-US" baseline="0" dirty="0" smtClean="0"/>
              <a:t>一旦</a:t>
            </a:r>
            <a:r>
              <a:rPr lang="en-US" altLang="zh-CN" baseline="0" dirty="0" smtClean="0"/>
              <a:t>TTT</a:t>
            </a:r>
            <a:r>
              <a:rPr lang="zh-CN" altLang="en-US" baseline="0" dirty="0" smtClean="0"/>
              <a:t>图计算之后，就可以通过已经建立好的规则将其转化为</a:t>
            </a:r>
            <a:r>
              <a:rPr lang="en-US" altLang="zh-CN" baseline="0" dirty="0" smtClean="0"/>
              <a:t>CCT</a:t>
            </a:r>
            <a:r>
              <a:rPr lang="zh-CN" altLang="en-US" baseline="0" dirty="0" smtClean="0"/>
              <a:t>图。</a:t>
            </a:r>
            <a:endParaRPr lang="en-US" altLang="zh-CN" dirty="0" smtClean="0"/>
          </a:p>
          <a:p>
            <a:endParaRPr lang="en-US" altLang="zh-CN" dirty="0" smtClean="0"/>
          </a:p>
        </p:txBody>
      </p:sp>
      <p:sp>
        <p:nvSpPr>
          <p:cNvPr id="4" name="日期占位符 3"/>
          <p:cNvSpPr>
            <a:spLocks noGrp="1"/>
          </p:cNvSpPr>
          <p:nvPr>
            <p:ph type="dt" idx="10"/>
          </p:nvPr>
        </p:nvSpPr>
        <p:spPr/>
        <p:txBody>
          <a:bodyPr/>
          <a:lstStyle/>
          <a:p>
            <a:fld id="{25EBAE78-85B9-4B8B-B085-B162A9D41E60}" type="datetime1">
              <a:rPr lang="zh-CN" altLang="en-US" smtClean="0">
                <a:solidFill>
                  <a:prstClr val="black"/>
                </a:solidFill>
              </a:rPr>
              <a:pPr/>
              <a:t>2011/12/27</a:t>
            </a:fld>
            <a:endParaRPr lang="zh-CN" altLang="en-US">
              <a:solidFill>
                <a:prstClr val="black"/>
              </a:solidFill>
            </a:endParaRPr>
          </a:p>
        </p:txBody>
      </p:sp>
      <p:sp>
        <p:nvSpPr>
          <p:cNvPr id="5" name="灯片编号占位符 4"/>
          <p:cNvSpPr>
            <a:spLocks noGrp="1"/>
          </p:cNvSpPr>
          <p:nvPr>
            <p:ph type="sldNum" sz="quarter" idx="11"/>
          </p:nvPr>
        </p:nvSpPr>
        <p:spPr/>
        <p:txBody>
          <a:bodyPr/>
          <a:lstStyle/>
          <a:p>
            <a:fld id="{1883C1F3-C00C-4BEC-8C95-BFCE01D6BA4A}" type="slidenum">
              <a:rPr lang="zh-CN" altLang="en-US" smtClean="0">
                <a:solidFill>
                  <a:prstClr val="black"/>
                </a:solidFill>
              </a:rPr>
              <a:pPr/>
              <a:t>13</a:t>
            </a:fld>
            <a:endParaRPr lang="zh-CN" altLang="en-US">
              <a:solidFill>
                <a:prstClr val="black"/>
              </a:solidFill>
            </a:endParaRPr>
          </a:p>
        </p:txBody>
      </p:sp>
    </p:spTree>
    <p:extLst>
      <p:ext uri="{BB962C8B-B14F-4D97-AF65-F5344CB8AC3E}">
        <p14:creationId xmlns:p14="http://schemas.microsoft.com/office/powerpoint/2010/main" val="4346840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因为之所以材料能够发生相变，从一相转变为另一相，是因为新相要比旧相（母相）</a:t>
            </a:r>
            <a:r>
              <a:rPr lang="en-US" altLang="zh-CN" dirty="0" smtClean="0"/>
              <a:t>G</a:t>
            </a:r>
            <a:r>
              <a:rPr lang="zh-CN" altLang="en-US" dirty="0" smtClean="0"/>
              <a:t>低，因为根据热力学定律体系总是朝着吉布斯自由能降低的方向进行转变的。</a:t>
            </a:r>
            <a:endParaRPr lang="en-US" altLang="zh-CN" dirty="0" smtClean="0"/>
          </a:p>
          <a:p>
            <a:r>
              <a:rPr lang="en-US" altLang="zh-CN" dirty="0" err="1" smtClean="0"/>
              <a:t>Gv</a:t>
            </a:r>
            <a:r>
              <a:rPr lang="zh-CN" altLang="en-US" dirty="0" smtClean="0"/>
              <a:t>：新相与母相的体积自由能之差，负值，新相形成的驱动力；</a:t>
            </a:r>
            <a:r>
              <a:rPr lang="en-US" altLang="zh-CN" dirty="0" err="1" smtClean="0"/>
              <a:t>Gs</a:t>
            </a:r>
            <a:r>
              <a:rPr lang="zh-CN" altLang="en-US" dirty="0" smtClean="0"/>
              <a:t>：新相形成时增加的界面能；</a:t>
            </a:r>
            <a:r>
              <a:rPr lang="en-US" altLang="zh-CN" dirty="0" err="1" smtClean="0"/>
              <a:t>Ge</a:t>
            </a:r>
            <a:r>
              <a:rPr lang="zh-CN" altLang="en-US" dirty="0" smtClean="0"/>
              <a:t>：新相形成时所增加的应变能，正值，这两相是相变的阻力。</a:t>
            </a:r>
            <a:endParaRPr lang="en-US" altLang="zh-CN" dirty="0" smtClean="0"/>
          </a:p>
          <a:p>
            <a:r>
              <a:rPr lang="zh-CN" altLang="en-US" dirty="0" smtClean="0"/>
              <a:t>只有当总的自由能变化小于零时，相转变才会进行。</a:t>
            </a:r>
            <a:endParaRPr lang="en-US" altLang="zh-CN" dirty="0" smtClean="0"/>
          </a:p>
          <a:p>
            <a:endParaRPr lang="en-US" altLang="zh-CN" dirty="0" smtClean="0"/>
          </a:p>
          <a:p>
            <a:endParaRPr lang="en-US" altLang="zh-CN" dirty="0" smtClean="0"/>
          </a:p>
        </p:txBody>
      </p:sp>
      <p:sp>
        <p:nvSpPr>
          <p:cNvPr id="4" name="日期占位符 3"/>
          <p:cNvSpPr>
            <a:spLocks noGrp="1"/>
          </p:cNvSpPr>
          <p:nvPr>
            <p:ph type="dt" idx="10"/>
          </p:nvPr>
        </p:nvSpPr>
        <p:spPr/>
        <p:txBody>
          <a:bodyPr/>
          <a:lstStyle/>
          <a:p>
            <a:fld id="{25EBAE78-85B9-4B8B-B085-B162A9D41E60}" type="datetime1">
              <a:rPr lang="zh-CN" altLang="en-US" smtClean="0">
                <a:solidFill>
                  <a:prstClr val="black"/>
                </a:solidFill>
              </a:rPr>
              <a:pPr/>
              <a:t>2011/12/27</a:t>
            </a:fld>
            <a:endParaRPr lang="zh-CN" altLang="en-US">
              <a:solidFill>
                <a:prstClr val="black"/>
              </a:solidFill>
            </a:endParaRPr>
          </a:p>
        </p:txBody>
      </p:sp>
      <p:sp>
        <p:nvSpPr>
          <p:cNvPr id="5" name="灯片编号占位符 4"/>
          <p:cNvSpPr>
            <a:spLocks noGrp="1"/>
          </p:cNvSpPr>
          <p:nvPr>
            <p:ph type="sldNum" sz="quarter" idx="11"/>
          </p:nvPr>
        </p:nvSpPr>
        <p:spPr/>
        <p:txBody>
          <a:bodyPr/>
          <a:lstStyle/>
          <a:p>
            <a:fld id="{1883C1F3-C00C-4BEC-8C95-BFCE01D6BA4A}" type="slidenum">
              <a:rPr lang="zh-CN" altLang="en-US" smtClean="0">
                <a:solidFill>
                  <a:prstClr val="black"/>
                </a:solidFill>
              </a:rPr>
              <a:pPr/>
              <a:t>16</a:t>
            </a:fld>
            <a:endParaRPr lang="zh-CN" altLang="en-US">
              <a:solidFill>
                <a:prstClr val="black"/>
              </a:solidFill>
            </a:endParaRPr>
          </a:p>
        </p:txBody>
      </p:sp>
    </p:spTree>
    <p:extLst>
      <p:ext uri="{BB962C8B-B14F-4D97-AF65-F5344CB8AC3E}">
        <p14:creationId xmlns:p14="http://schemas.microsoft.com/office/powerpoint/2010/main" val="32655745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日期占位符 3"/>
          <p:cNvSpPr>
            <a:spLocks noGrp="1"/>
          </p:cNvSpPr>
          <p:nvPr>
            <p:ph type="dt" idx="10"/>
          </p:nvPr>
        </p:nvSpPr>
        <p:spPr/>
        <p:txBody>
          <a:bodyPr/>
          <a:lstStyle/>
          <a:p>
            <a:fld id="{25EBAE78-85B9-4B8B-B085-B162A9D41E60}" type="datetime1">
              <a:rPr lang="zh-CN" altLang="en-US" smtClean="0">
                <a:solidFill>
                  <a:prstClr val="black"/>
                </a:solidFill>
              </a:rPr>
              <a:pPr/>
              <a:t>2011/12/27</a:t>
            </a:fld>
            <a:endParaRPr lang="zh-CN" altLang="en-US">
              <a:solidFill>
                <a:prstClr val="black"/>
              </a:solidFill>
            </a:endParaRPr>
          </a:p>
        </p:txBody>
      </p:sp>
      <p:sp>
        <p:nvSpPr>
          <p:cNvPr id="5" name="灯片编号占位符 4"/>
          <p:cNvSpPr>
            <a:spLocks noGrp="1"/>
          </p:cNvSpPr>
          <p:nvPr>
            <p:ph type="sldNum" sz="quarter" idx="11"/>
          </p:nvPr>
        </p:nvSpPr>
        <p:spPr/>
        <p:txBody>
          <a:bodyPr/>
          <a:lstStyle/>
          <a:p>
            <a:fld id="{1883C1F3-C00C-4BEC-8C95-BFCE01D6BA4A}" type="slidenum">
              <a:rPr lang="zh-CN" altLang="en-US" smtClean="0">
                <a:solidFill>
                  <a:prstClr val="black"/>
                </a:solidFill>
              </a:rPr>
              <a:pPr/>
              <a:t>19</a:t>
            </a:fld>
            <a:endParaRPr lang="zh-CN" altLang="en-US">
              <a:solidFill>
                <a:prstClr val="black"/>
              </a:solidFill>
            </a:endParaRPr>
          </a:p>
        </p:txBody>
      </p:sp>
    </p:spTree>
    <p:extLst>
      <p:ext uri="{BB962C8B-B14F-4D97-AF65-F5344CB8AC3E}">
        <p14:creationId xmlns:p14="http://schemas.microsoft.com/office/powerpoint/2010/main" val="10449069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Master" Target="../slideMasters/slideMaster3.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2011/12/27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2011/12/27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2011/12/27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首页">
    <p:spTree>
      <p:nvGrpSpPr>
        <p:cNvPr id="1" name=""/>
        <p:cNvGrpSpPr/>
        <p:nvPr/>
      </p:nvGrpSpPr>
      <p:grpSpPr>
        <a:xfrm>
          <a:off x="0" y="0"/>
          <a:ext cx="0" cy="0"/>
          <a:chOff x="0" y="0"/>
          <a:chExt cx="0" cy="0"/>
        </a:xfrm>
      </p:grpSpPr>
      <p:pic>
        <p:nvPicPr>
          <p:cNvPr id="9" name="图片 8" descr="PPT-model-cover-A.png"/>
          <p:cNvPicPr>
            <a:picLocks noChangeAspect="1"/>
          </p:cNvPicPr>
          <p:nvPr userDrawn="1"/>
        </p:nvPicPr>
        <p:blipFill>
          <a:blip r:embed="rId2" cstate="print"/>
          <a:stretch>
            <a:fillRect/>
          </a:stretch>
        </p:blipFill>
        <p:spPr>
          <a:xfrm>
            <a:off x="0" y="0"/>
            <a:ext cx="9144000" cy="6858000"/>
          </a:xfrm>
          <a:prstGeom prst="rect">
            <a:avLst/>
          </a:prstGeom>
        </p:spPr>
      </p:pic>
      <p:sp>
        <p:nvSpPr>
          <p:cNvPr id="2" name="标题 1"/>
          <p:cNvSpPr>
            <a:spLocks noGrp="1"/>
          </p:cNvSpPr>
          <p:nvPr>
            <p:ph type="ctrTitle"/>
          </p:nvPr>
        </p:nvSpPr>
        <p:spPr>
          <a:xfrm>
            <a:off x="685800" y="2000240"/>
            <a:ext cx="7772400" cy="1470025"/>
          </a:xfrm>
        </p:spPr>
        <p:txBody>
          <a:bodyPr/>
          <a:lstStyle/>
          <a:p>
            <a:r>
              <a:rPr lang="zh-CN" altLang="en-US" smtClean="0"/>
              <a:t>单击此处编辑母版标题样式</a:t>
            </a:r>
            <a:endParaRPr lang="zh-CN" altLang="en-US" dirty="0"/>
          </a:p>
        </p:txBody>
      </p:sp>
      <p:pic>
        <p:nvPicPr>
          <p:cNvPr id="6" name="图片 5" descr="VIX40-58.png"/>
          <p:cNvPicPr>
            <a:picLocks noChangeAspect="1"/>
          </p:cNvPicPr>
          <p:nvPr userDrawn="1"/>
        </p:nvPicPr>
        <p:blipFill>
          <a:blip r:embed="rId3" cstate="print"/>
          <a:stretch>
            <a:fillRect/>
          </a:stretch>
        </p:blipFill>
        <p:spPr>
          <a:xfrm>
            <a:off x="5940152" y="6381328"/>
            <a:ext cx="2664296" cy="222863"/>
          </a:xfrm>
          <a:prstGeom prst="rect">
            <a:avLst/>
          </a:prstGeom>
        </p:spPr>
      </p:pic>
      <p:sp>
        <p:nvSpPr>
          <p:cNvPr id="5" name="副标题 2"/>
          <p:cNvSpPr>
            <a:spLocks noGrp="1"/>
          </p:cNvSpPr>
          <p:nvPr>
            <p:ph type="subTitle" idx="1" hasCustomPrompt="1"/>
          </p:nvPr>
        </p:nvSpPr>
        <p:spPr>
          <a:xfrm>
            <a:off x="1403648" y="4941168"/>
            <a:ext cx="6400800" cy="369160"/>
          </a:xfrm>
        </p:spPr>
        <p:txBody>
          <a:bodyPr>
            <a:noAutofit/>
          </a:bodyPr>
          <a:lstStyle>
            <a:lvl1pPr marL="0" indent="0" algn="ctr">
              <a:buNone/>
              <a:defRPr sz="2400" b="0">
                <a:solidFill>
                  <a:schemeClr val="bg1"/>
                </a:solidFill>
                <a:latin typeface="Arial" pitchFamily="34" charset="0"/>
                <a:ea typeface="黑体" pitchFamily="49" charset="-122"/>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ltLang="zh-CN" dirty="0" smtClean="0"/>
              <a:t>name</a:t>
            </a:r>
          </a:p>
        </p:txBody>
      </p:sp>
      <p:sp>
        <p:nvSpPr>
          <p:cNvPr id="7" name="副标题 2"/>
          <p:cNvSpPr txBox="1">
            <a:spLocks/>
          </p:cNvSpPr>
          <p:nvPr userDrawn="1"/>
        </p:nvSpPr>
        <p:spPr>
          <a:xfrm>
            <a:off x="1403648" y="4509120"/>
            <a:ext cx="6400800" cy="369160"/>
          </a:xfrm>
          <a:prstGeom prst="rect">
            <a:avLst/>
          </a:prstGeom>
        </p:spPr>
        <p:txBody>
          <a:bodyPr vert="horz" lIns="91440" tIns="45720" rIns="91440" bIns="45720" rtlCol="0">
            <a:noAutofit/>
          </a:bodyPr>
          <a:lstStyle>
            <a:lvl1pPr marL="0" indent="0" algn="ctr">
              <a:buNone/>
              <a:defRPr sz="2400">
                <a:solidFill>
                  <a:schemeClr val="bg1"/>
                </a:solidFill>
                <a:latin typeface="方正大黑简体" pitchFamily="65" charset="-122"/>
                <a:ea typeface="方正大黑简体" pitchFamily="65" charset="-122"/>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a:spcBef>
                <a:spcPct val="20000"/>
              </a:spcBef>
              <a:buFont typeface="Arial" pitchFamily="34" charset="0"/>
              <a:buNone/>
              <a:defRPr/>
            </a:pPr>
            <a:r>
              <a:rPr lang="zh-CN" altLang="en-US" dirty="0" smtClean="0">
                <a:solidFill>
                  <a:prstClr val="white"/>
                </a:solidFill>
              </a:rPr>
              <a:t>中仿科技</a:t>
            </a:r>
            <a:endParaRPr lang="en-US" altLang="zh-CN" dirty="0" smtClean="0">
              <a:solidFill>
                <a:prstClr val="white"/>
              </a:solidFill>
            </a:endParaRPr>
          </a:p>
          <a:p>
            <a:pPr>
              <a:spcBef>
                <a:spcPct val="20000"/>
              </a:spcBef>
              <a:buFont typeface="Arial" pitchFamily="34" charset="0"/>
              <a:buNone/>
              <a:defRPr/>
            </a:pPr>
            <a:endParaRPr lang="en-US" altLang="zh-CN" dirty="0" smtClean="0">
              <a:solidFill>
                <a:prstClr val="white"/>
              </a:solidFill>
            </a:endParaRPr>
          </a:p>
        </p:txBody>
      </p:sp>
      <p:sp>
        <p:nvSpPr>
          <p:cNvPr id="8" name="副标题 2"/>
          <p:cNvSpPr txBox="1">
            <a:spLocks/>
          </p:cNvSpPr>
          <p:nvPr userDrawn="1"/>
        </p:nvSpPr>
        <p:spPr>
          <a:xfrm>
            <a:off x="1403648" y="5373216"/>
            <a:ext cx="6400800" cy="369160"/>
          </a:xfrm>
          <a:prstGeom prst="rect">
            <a:avLst/>
          </a:prstGeom>
        </p:spPr>
        <p:txBody>
          <a:bodyPr vert="horz" lIns="91440" tIns="45720" rIns="91440" bIns="45720" rtlCol="0">
            <a:noAutofit/>
          </a:bodyPr>
          <a:lstStyle>
            <a:lvl1pPr marL="0" indent="0" algn="ctr">
              <a:buNone/>
              <a:defRPr sz="2400">
                <a:solidFill>
                  <a:schemeClr val="bg1"/>
                </a:solidFill>
                <a:latin typeface="方正大黑简体" pitchFamily="65" charset="-122"/>
                <a:ea typeface="方正大黑简体" pitchFamily="65" charset="-122"/>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a:spcBef>
                <a:spcPct val="20000"/>
              </a:spcBef>
              <a:buFont typeface="Arial" pitchFamily="34" charset="0"/>
              <a:buNone/>
              <a:defRPr/>
            </a:pPr>
            <a:fld id="{67DB8DB8-DAA7-479C-808D-0C3EFE40EE02}" type="datetime6">
              <a:rPr lang="zh-CN" altLang="en-US" smtClean="0">
                <a:solidFill>
                  <a:prstClr val="white"/>
                </a:solidFill>
              </a:rPr>
              <a:pPr>
                <a:spcBef>
                  <a:spcPct val="20000"/>
                </a:spcBef>
                <a:buFont typeface="Arial" pitchFamily="34" charset="0"/>
                <a:buNone/>
                <a:defRPr/>
              </a:pPr>
              <a:t>2011年12月</a:t>
            </a:fld>
            <a:endParaRPr lang="en-US" altLang="zh-CN" dirty="0" smtClean="0">
              <a:solidFill>
                <a:prstClr val="white"/>
              </a:solidFill>
            </a:endParaRPr>
          </a:p>
        </p:txBody>
      </p:sp>
    </p:spTree>
    <p:extLst>
      <p:ext uri="{BB962C8B-B14F-4D97-AF65-F5344CB8AC3E}">
        <p14:creationId xmlns:p14="http://schemas.microsoft.com/office/powerpoint/2010/main" val="592754302"/>
      </p:ext>
    </p:extLst>
  </p:cSld>
  <p:clrMapOvr>
    <a:masterClrMapping/>
  </p:clrMapOvr>
  <p:hf sldNum="0" hdr="0" ftr="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大标题页">
    <p:spTree>
      <p:nvGrpSpPr>
        <p:cNvPr id="1" name=""/>
        <p:cNvGrpSpPr/>
        <p:nvPr/>
      </p:nvGrpSpPr>
      <p:grpSpPr>
        <a:xfrm>
          <a:off x="0" y="0"/>
          <a:ext cx="0" cy="0"/>
          <a:chOff x="0" y="0"/>
          <a:chExt cx="0" cy="0"/>
        </a:xfrm>
      </p:grpSpPr>
      <p:pic>
        <p:nvPicPr>
          <p:cNvPr id="5" name="图片 4" descr="PPT-model-cover-A.png"/>
          <p:cNvPicPr>
            <a:picLocks noChangeAspect="1"/>
          </p:cNvPicPr>
          <p:nvPr userDrawn="1"/>
        </p:nvPicPr>
        <p:blipFill>
          <a:blip r:embed="rId2" cstate="print"/>
          <a:stretch>
            <a:fillRect/>
          </a:stretch>
        </p:blipFill>
        <p:spPr>
          <a:xfrm>
            <a:off x="0" y="0"/>
            <a:ext cx="9144000" cy="6858000"/>
          </a:xfrm>
          <a:prstGeom prst="rect">
            <a:avLst/>
          </a:prstGeom>
        </p:spPr>
      </p:pic>
      <p:sp>
        <p:nvSpPr>
          <p:cNvPr id="2" name="标题 1"/>
          <p:cNvSpPr>
            <a:spLocks noGrp="1"/>
          </p:cNvSpPr>
          <p:nvPr>
            <p:ph type="ctrTitle"/>
          </p:nvPr>
        </p:nvSpPr>
        <p:spPr>
          <a:xfrm>
            <a:off x="685800" y="2000240"/>
            <a:ext cx="7772400" cy="1470025"/>
          </a:xfrm>
        </p:spPr>
        <p:txBody>
          <a:bodyPr/>
          <a:lstStyle/>
          <a:p>
            <a:r>
              <a:rPr lang="zh-CN" altLang="en-US" smtClean="0"/>
              <a:t>单击此处编辑母版标题样式</a:t>
            </a:r>
            <a:endParaRPr lang="zh-CN" altLang="en-US" dirty="0"/>
          </a:p>
        </p:txBody>
      </p:sp>
      <p:pic>
        <p:nvPicPr>
          <p:cNvPr id="6" name="图片 5" descr="VIX40-58.png"/>
          <p:cNvPicPr>
            <a:picLocks noChangeAspect="1"/>
          </p:cNvPicPr>
          <p:nvPr userDrawn="1"/>
        </p:nvPicPr>
        <p:blipFill>
          <a:blip r:embed="rId3" cstate="print"/>
          <a:stretch>
            <a:fillRect/>
          </a:stretch>
        </p:blipFill>
        <p:spPr>
          <a:xfrm>
            <a:off x="5940152" y="6381328"/>
            <a:ext cx="2664296" cy="222863"/>
          </a:xfrm>
          <a:prstGeom prst="rect">
            <a:avLst/>
          </a:prstGeom>
        </p:spPr>
      </p:pic>
    </p:spTree>
    <p:extLst>
      <p:ext uri="{BB962C8B-B14F-4D97-AF65-F5344CB8AC3E}">
        <p14:creationId xmlns:p14="http://schemas.microsoft.com/office/powerpoint/2010/main" val="3210811756"/>
      </p:ext>
    </p:extLst>
  </p:cSld>
  <p:clrMapOvr>
    <a:masterClrMapping/>
  </p:clrMapOvr>
  <p:hf sldNum="0" hdr="0" ftr="0"/>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pic>
        <p:nvPicPr>
          <p:cNvPr id="10" name="图片 9" descr="PPT-Model_Henry_20110224 副本.png"/>
          <p:cNvPicPr>
            <a:picLocks noChangeAspect="1"/>
          </p:cNvPicPr>
          <p:nvPr userDrawn="1"/>
        </p:nvPicPr>
        <p:blipFill>
          <a:blip r:embed="rId2" cstate="print"/>
          <a:stretch>
            <a:fillRect/>
          </a:stretch>
        </p:blipFill>
        <p:spPr>
          <a:xfrm>
            <a:off x="3140" y="0"/>
            <a:ext cx="9137720" cy="6858000"/>
          </a:xfrm>
          <a:prstGeom prst="rect">
            <a:avLst/>
          </a:prstGeom>
        </p:spPr>
      </p:pic>
      <p:sp>
        <p:nvSpPr>
          <p:cNvPr id="2" name="标题 1"/>
          <p:cNvSpPr>
            <a:spLocks noGrp="1"/>
          </p:cNvSpPr>
          <p:nvPr>
            <p:ph type="title"/>
          </p:nvPr>
        </p:nvSpPr>
        <p:spPr/>
        <p:txBody>
          <a:bodyPr/>
          <a:lstStyle/>
          <a:p>
            <a:r>
              <a:rPr lang="zh-CN" altLang="en-US" smtClean="0"/>
              <a:t>单击此处编辑母版标题样式</a:t>
            </a:r>
            <a:endParaRPr lang="zh-CN" altLang="en-US" dirty="0"/>
          </a:p>
        </p:txBody>
      </p:sp>
      <p:sp>
        <p:nvSpPr>
          <p:cNvPr id="3" name="内容占位符 2"/>
          <p:cNvSpPr>
            <a:spLocks noGrp="1"/>
          </p:cNvSpPr>
          <p:nvPr>
            <p:ph idx="1"/>
          </p:nvPr>
        </p:nvSpPr>
        <p:spPr>
          <a:xfrm>
            <a:off x="457200" y="1600201"/>
            <a:ext cx="8229600" cy="432913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dirty="0"/>
          </a:p>
        </p:txBody>
      </p:sp>
      <p:sp>
        <p:nvSpPr>
          <p:cNvPr id="11" name="TextBox 10"/>
          <p:cNvSpPr txBox="1"/>
          <p:nvPr userDrawn="1"/>
        </p:nvSpPr>
        <p:spPr>
          <a:xfrm>
            <a:off x="5572132" y="6334804"/>
            <a:ext cx="2026516" cy="523220"/>
          </a:xfrm>
          <a:prstGeom prst="rect">
            <a:avLst/>
          </a:prstGeom>
          <a:noFill/>
        </p:spPr>
        <p:txBody>
          <a:bodyPr wrap="none" rtlCol="0">
            <a:spAutoFit/>
          </a:bodyPr>
          <a:lstStyle/>
          <a:p>
            <a:pPr algn="ctr"/>
            <a:r>
              <a:rPr lang="en-US" altLang="zh-CN" sz="1400" dirty="0" smtClean="0">
                <a:solidFill>
                  <a:prstClr val="white"/>
                </a:solidFill>
                <a:latin typeface="Arial" pitchFamily="34" charset="0"/>
                <a:cs typeface="Arial" pitchFamily="34" charset="0"/>
              </a:rPr>
              <a:t>Infinitely Closer to Real</a:t>
            </a:r>
          </a:p>
          <a:p>
            <a:pPr algn="ctr"/>
            <a:r>
              <a:rPr lang="zh-CN" altLang="en-US" sz="1400" dirty="0" smtClean="0">
                <a:solidFill>
                  <a:prstClr val="white"/>
                </a:solidFill>
                <a:latin typeface="黑体" pitchFamily="49" charset="-122"/>
                <a:ea typeface="黑体" pitchFamily="49" charset="-122"/>
              </a:rPr>
              <a:t>无限接近真实！</a:t>
            </a:r>
            <a:endParaRPr lang="zh-CN" altLang="en-US" sz="1400" dirty="0">
              <a:solidFill>
                <a:prstClr val="white"/>
              </a:solidFill>
              <a:latin typeface="黑体" pitchFamily="49" charset="-122"/>
              <a:ea typeface="黑体" pitchFamily="49" charset="-122"/>
            </a:endParaRPr>
          </a:p>
        </p:txBody>
      </p:sp>
    </p:spTree>
    <p:extLst>
      <p:ext uri="{BB962C8B-B14F-4D97-AF65-F5344CB8AC3E}">
        <p14:creationId xmlns:p14="http://schemas.microsoft.com/office/powerpoint/2010/main" val="24271115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pic>
        <p:nvPicPr>
          <p:cNvPr id="10" name="图片 9" descr="PPT-Model_Henry_20110224 副本.png"/>
          <p:cNvPicPr>
            <a:picLocks noChangeAspect="1"/>
          </p:cNvPicPr>
          <p:nvPr userDrawn="1"/>
        </p:nvPicPr>
        <p:blipFill>
          <a:blip r:embed="rId2" cstate="print"/>
          <a:stretch>
            <a:fillRect/>
          </a:stretch>
        </p:blipFill>
        <p:spPr>
          <a:xfrm>
            <a:off x="0" y="0"/>
            <a:ext cx="9137720" cy="6858000"/>
          </a:xfrm>
          <a:prstGeom prst="rect">
            <a:avLst/>
          </a:prstGeom>
        </p:spPr>
      </p:pic>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1"/>
            <a:ext cx="4038600" cy="432913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dirty="0"/>
          </a:p>
        </p:txBody>
      </p:sp>
      <p:sp>
        <p:nvSpPr>
          <p:cNvPr id="4" name="内容占位符 3"/>
          <p:cNvSpPr>
            <a:spLocks noGrp="1"/>
          </p:cNvSpPr>
          <p:nvPr>
            <p:ph sz="half" idx="2"/>
          </p:nvPr>
        </p:nvSpPr>
        <p:spPr>
          <a:xfrm>
            <a:off x="4648200" y="1600201"/>
            <a:ext cx="4038600" cy="432913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11" name="TextBox 10"/>
          <p:cNvSpPr txBox="1"/>
          <p:nvPr userDrawn="1"/>
        </p:nvSpPr>
        <p:spPr>
          <a:xfrm>
            <a:off x="5572132" y="6334804"/>
            <a:ext cx="2026516" cy="523220"/>
          </a:xfrm>
          <a:prstGeom prst="rect">
            <a:avLst/>
          </a:prstGeom>
          <a:noFill/>
        </p:spPr>
        <p:txBody>
          <a:bodyPr wrap="none" rtlCol="0">
            <a:spAutoFit/>
          </a:bodyPr>
          <a:lstStyle/>
          <a:p>
            <a:pPr algn="ctr"/>
            <a:r>
              <a:rPr lang="en-US" altLang="zh-CN" sz="1400" dirty="0" smtClean="0">
                <a:solidFill>
                  <a:prstClr val="white"/>
                </a:solidFill>
                <a:latin typeface="Arial" pitchFamily="34" charset="0"/>
                <a:cs typeface="Arial" pitchFamily="34" charset="0"/>
              </a:rPr>
              <a:t>Infinitely Closer to Real</a:t>
            </a:r>
          </a:p>
          <a:p>
            <a:pPr algn="ctr"/>
            <a:r>
              <a:rPr lang="zh-CN" altLang="en-US" sz="1400" dirty="0" smtClean="0">
                <a:solidFill>
                  <a:prstClr val="white"/>
                </a:solidFill>
                <a:latin typeface="黑体" pitchFamily="49" charset="-122"/>
                <a:ea typeface="黑体" pitchFamily="49" charset="-122"/>
              </a:rPr>
              <a:t>无限接近真实！</a:t>
            </a:r>
            <a:endParaRPr lang="zh-CN" altLang="en-US" sz="1400" dirty="0">
              <a:solidFill>
                <a:prstClr val="white"/>
              </a:solidFill>
              <a:latin typeface="黑体" pitchFamily="49" charset="-122"/>
              <a:ea typeface="黑体" pitchFamily="49" charset="-122"/>
            </a:endParaRPr>
          </a:p>
        </p:txBody>
      </p:sp>
    </p:spTree>
    <p:extLst>
      <p:ext uri="{BB962C8B-B14F-4D97-AF65-F5344CB8AC3E}">
        <p14:creationId xmlns:p14="http://schemas.microsoft.com/office/powerpoint/2010/main" val="15156895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pic>
        <p:nvPicPr>
          <p:cNvPr id="12" name="图片 11" descr="PPT-Model_Henry_20110224 副本.png"/>
          <p:cNvPicPr>
            <a:picLocks noChangeAspect="1"/>
          </p:cNvPicPr>
          <p:nvPr userDrawn="1"/>
        </p:nvPicPr>
        <p:blipFill>
          <a:blip r:embed="rId2" cstate="print"/>
          <a:stretch>
            <a:fillRect/>
          </a:stretch>
        </p:blipFill>
        <p:spPr>
          <a:xfrm>
            <a:off x="3140" y="0"/>
            <a:ext cx="9137720" cy="6858000"/>
          </a:xfrm>
          <a:prstGeom prst="rect">
            <a:avLst/>
          </a:prstGeom>
        </p:spPr>
      </p:pic>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dirty="0"/>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rgbClr val="0070C0"/>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13" name="TextBox 12"/>
          <p:cNvSpPr txBox="1"/>
          <p:nvPr userDrawn="1"/>
        </p:nvSpPr>
        <p:spPr>
          <a:xfrm>
            <a:off x="5572132" y="6334804"/>
            <a:ext cx="2026516" cy="523220"/>
          </a:xfrm>
          <a:prstGeom prst="rect">
            <a:avLst/>
          </a:prstGeom>
          <a:noFill/>
        </p:spPr>
        <p:txBody>
          <a:bodyPr wrap="none" rtlCol="0">
            <a:spAutoFit/>
          </a:bodyPr>
          <a:lstStyle/>
          <a:p>
            <a:pPr algn="ctr"/>
            <a:r>
              <a:rPr lang="en-US" altLang="zh-CN" sz="1400" dirty="0" smtClean="0">
                <a:solidFill>
                  <a:prstClr val="white"/>
                </a:solidFill>
                <a:latin typeface="Arial" pitchFamily="34" charset="0"/>
                <a:cs typeface="Arial" pitchFamily="34" charset="0"/>
              </a:rPr>
              <a:t>Infinitely Closer to Real</a:t>
            </a:r>
          </a:p>
          <a:p>
            <a:pPr algn="ctr"/>
            <a:r>
              <a:rPr lang="zh-CN" altLang="en-US" sz="1400" dirty="0" smtClean="0">
                <a:solidFill>
                  <a:prstClr val="white"/>
                </a:solidFill>
                <a:latin typeface="黑体" pitchFamily="49" charset="-122"/>
                <a:ea typeface="黑体" pitchFamily="49" charset="-122"/>
              </a:rPr>
              <a:t>无限接近真实！</a:t>
            </a:r>
            <a:endParaRPr lang="zh-CN" altLang="en-US" sz="1400" dirty="0">
              <a:solidFill>
                <a:prstClr val="white"/>
              </a:solidFill>
              <a:latin typeface="黑体" pitchFamily="49" charset="-122"/>
              <a:ea typeface="黑体" pitchFamily="49" charset="-122"/>
            </a:endParaRPr>
          </a:p>
        </p:txBody>
      </p:sp>
    </p:spTree>
    <p:extLst>
      <p:ext uri="{BB962C8B-B14F-4D97-AF65-F5344CB8AC3E}">
        <p14:creationId xmlns:p14="http://schemas.microsoft.com/office/powerpoint/2010/main" val="11354445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pic>
        <p:nvPicPr>
          <p:cNvPr id="13" name="图片 12" descr="PPT-Model_Henry_20110224 副本.png"/>
          <p:cNvPicPr>
            <a:picLocks noChangeAspect="1"/>
          </p:cNvPicPr>
          <p:nvPr userDrawn="1"/>
        </p:nvPicPr>
        <p:blipFill>
          <a:blip r:embed="rId2" cstate="print"/>
          <a:stretch>
            <a:fillRect/>
          </a:stretch>
        </p:blipFill>
        <p:spPr>
          <a:xfrm>
            <a:off x="3140" y="0"/>
            <a:ext cx="9137720" cy="6858000"/>
          </a:xfrm>
          <a:prstGeom prst="rect">
            <a:avLst/>
          </a:prstGeom>
        </p:spPr>
      </p:pic>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dirty="0"/>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75445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dirty="0"/>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75445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14" name="TextBox 13"/>
          <p:cNvSpPr txBox="1"/>
          <p:nvPr userDrawn="1"/>
        </p:nvSpPr>
        <p:spPr>
          <a:xfrm>
            <a:off x="5572132" y="6334804"/>
            <a:ext cx="2026516" cy="523220"/>
          </a:xfrm>
          <a:prstGeom prst="rect">
            <a:avLst/>
          </a:prstGeom>
          <a:noFill/>
        </p:spPr>
        <p:txBody>
          <a:bodyPr wrap="none" rtlCol="0">
            <a:spAutoFit/>
          </a:bodyPr>
          <a:lstStyle/>
          <a:p>
            <a:pPr algn="ctr"/>
            <a:r>
              <a:rPr lang="en-US" altLang="zh-CN" sz="1400" dirty="0" smtClean="0">
                <a:solidFill>
                  <a:prstClr val="white"/>
                </a:solidFill>
                <a:latin typeface="Arial" pitchFamily="34" charset="0"/>
                <a:cs typeface="Arial" pitchFamily="34" charset="0"/>
              </a:rPr>
              <a:t>Infinitely Closer to Real</a:t>
            </a:r>
          </a:p>
          <a:p>
            <a:pPr algn="ctr"/>
            <a:r>
              <a:rPr lang="zh-CN" altLang="en-US" sz="1400" dirty="0" smtClean="0">
                <a:solidFill>
                  <a:prstClr val="white"/>
                </a:solidFill>
                <a:latin typeface="黑体" pitchFamily="49" charset="-122"/>
                <a:ea typeface="黑体" pitchFamily="49" charset="-122"/>
              </a:rPr>
              <a:t>无限接近真实！</a:t>
            </a:r>
            <a:endParaRPr lang="zh-CN" altLang="en-US" sz="1400" dirty="0">
              <a:solidFill>
                <a:prstClr val="white"/>
              </a:solidFill>
              <a:latin typeface="黑体" pitchFamily="49" charset="-122"/>
              <a:ea typeface="黑体" pitchFamily="49" charset="-122"/>
            </a:endParaRPr>
          </a:p>
        </p:txBody>
      </p:sp>
    </p:spTree>
    <p:extLst>
      <p:ext uri="{BB962C8B-B14F-4D97-AF65-F5344CB8AC3E}">
        <p14:creationId xmlns:p14="http://schemas.microsoft.com/office/powerpoint/2010/main" val="9791002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pic>
        <p:nvPicPr>
          <p:cNvPr id="8" name="图片 7" descr="PPT-Model_Henry_20110224 副本.png"/>
          <p:cNvPicPr>
            <a:picLocks noChangeAspect="1"/>
          </p:cNvPicPr>
          <p:nvPr userDrawn="1"/>
        </p:nvPicPr>
        <p:blipFill>
          <a:blip r:embed="rId2" cstate="print"/>
          <a:stretch>
            <a:fillRect/>
          </a:stretch>
        </p:blipFill>
        <p:spPr>
          <a:xfrm>
            <a:off x="3140" y="0"/>
            <a:ext cx="9137720" cy="6858000"/>
          </a:xfrm>
          <a:prstGeom prst="rect">
            <a:avLst/>
          </a:prstGeom>
        </p:spPr>
      </p:pic>
      <p:sp>
        <p:nvSpPr>
          <p:cNvPr id="2" name="标题 1"/>
          <p:cNvSpPr>
            <a:spLocks noGrp="1"/>
          </p:cNvSpPr>
          <p:nvPr>
            <p:ph type="title"/>
          </p:nvPr>
        </p:nvSpPr>
        <p:spPr/>
        <p:txBody>
          <a:bodyPr/>
          <a:lstStyle/>
          <a:p>
            <a:r>
              <a:rPr lang="zh-CN" altLang="en-US" smtClean="0"/>
              <a:t>单击此处编辑母版标题样式</a:t>
            </a:r>
            <a:endParaRPr lang="zh-CN" altLang="en-US" dirty="0"/>
          </a:p>
        </p:txBody>
      </p:sp>
      <p:sp>
        <p:nvSpPr>
          <p:cNvPr id="9" name="TextBox 8"/>
          <p:cNvSpPr txBox="1"/>
          <p:nvPr userDrawn="1"/>
        </p:nvSpPr>
        <p:spPr>
          <a:xfrm>
            <a:off x="5572132" y="6334804"/>
            <a:ext cx="2026516" cy="523220"/>
          </a:xfrm>
          <a:prstGeom prst="rect">
            <a:avLst/>
          </a:prstGeom>
          <a:noFill/>
        </p:spPr>
        <p:txBody>
          <a:bodyPr wrap="none" rtlCol="0">
            <a:spAutoFit/>
          </a:bodyPr>
          <a:lstStyle/>
          <a:p>
            <a:pPr algn="ctr"/>
            <a:r>
              <a:rPr lang="en-US" altLang="zh-CN" sz="1400" dirty="0" smtClean="0">
                <a:solidFill>
                  <a:prstClr val="white"/>
                </a:solidFill>
                <a:latin typeface="Arial" pitchFamily="34" charset="0"/>
                <a:cs typeface="Arial" pitchFamily="34" charset="0"/>
              </a:rPr>
              <a:t>Infinitely Closer to Real</a:t>
            </a:r>
          </a:p>
          <a:p>
            <a:pPr algn="ctr"/>
            <a:r>
              <a:rPr lang="zh-CN" altLang="en-US" sz="1400" dirty="0" smtClean="0">
                <a:solidFill>
                  <a:prstClr val="white"/>
                </a:solidFill>
                <a:latin typeface="黑体" pitchFamily="49" charset="-122"/>
                <a:ea typeface="黑体" pitchFamily="49" charset="-122"/>
              </a:rPr>
              <a:t>无限接近真实！</a:t>
            </a:r>
            <a:endParaRPr lang="zh-CN" altLang="en-US" sz="1400" dirty="0">
              <a:solidFill>
                <a:prstClr val="white"/>
              </a:solidFill>
              <a:latin typeface="黑体" pitchFamily="49" charset="-122"/>
              <a:ea typeface="黑体" pitchFamily="49" charset="-122"/>
            </a:endParaRPr>
          </a:p>
        </p:txBody>
      </p:sp>
    </p:spTree>
    <p:extLst>
      <p:ext uri="{BB962C8B-B14F-4D97-AF65-F5344CB8AC3E}">
        <p14:creationId xmlns:p14="http://schemas.microsoft.com/office/powerpoint/2010/main" val="307876327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pic>
        <p:nvPicPr>
          <p:cNvPr id="7" name="图片 6" descr="PPT-Model_Henry_20110224 副本.png"/>
          <p:cNvPicPr>
            <a:picLocks noChangeAspect="1"/>
          </p:cNvPicPr>
          <p:nvPr userDrawn="1"/>
        </p:nvPicPr>
        <p:blipFill>
          <a:blip r:embed="rId2" cstate="print"/>
          <a:stretch>
            <a:fillRect/>
          </a:stretch>
        </p:blipFill>
        <p:spPr>
          <a:xfrm>
            <a:off x="3140" y="0"/>
            <a:ext cx="9137720" cy="6858000"/>
          </a:xfrm>
          <a:prstGeom prst="rect">
            <a:avLst/>
          </a:prstGeom>
        </p:spPr>
      </p:pic>
      <p:sp>
        <p:nvSpPr>
          <p:cNvPr id="8" name="TextBox 7"/>
          <p:cNvSpPr txBox="1"/>
          <p:nvPr userDrawn="1"/>
        </p:nvSpPr>
        <p:spPr>
          <a:xfrm>
            <a:off x="5572132" y="6334804"/>
            <a:ext cx="2026516" cy="523220"/>
          </a:xfrm>
          <a:prstGeom prst="rect">
            <a:avLst/>
          </a:prstGeom>
          <a:noFill/>
        </p:spPr>
        <p:txBody>
          <a:bodyPr wrap="none" rtlCol="0">
            <a:spAutoFit/>
          </a:bodyPr>
          <a:lstStyle/>
          <a:p>
            <a:pPr algn="ctr"/>
            <a:r>
              <a:rPr lang="en-US" altLang="zh-CN" sz="1400" dirty="0" smtClean="0">
                <a:solidFill>
                  <a:prstClr val="white"/>
                </a:solidFill>
                <a:latin typeface="Arial" pitchFamily="34" charset="0"/>
                <a:cs typeface="Arial" pitchFamily="34" charset="0"/>
              </a:rPr>
              <a:t>Infinitely Closer to Real</a:t>
            </a:r>
          </a:p>
          <a:p>
            <a:pPr algn="ctr"/>
            <a:r>
              <a:rPr lang="zh-CN" altLang="en-US" sz="1400" dirty="0" smtClean="0">
                <a:solidFill>
                  <a:prstClr val="white"/>
                </a:solidFill>
                <a:latin typeface="黑体" pitchFamily="49" charset="-122"/>
                <a:ea typeface="黑体" pitchFamily="49" charset="-122"/>
              </a:rPr>
              <a:t>无限接近真实！</a:t>
            </a:r>
            <a:endParaRPr lang="zh-CN" altLang="en-US" sz="1400" dirty="0">
              <a:solidFill>
                <a:prstClr val="white"/>
              </a:solidFill>
              <a:latin typeface="黑体" pitchFamily="49" charset="-122"/>
              <a:ea typeface="黑体" pitchFamily="49" charset="-122"/>
            </a:endParaRPr>
          </a:p>
        </p:txBody>
      </p:sp>
    </p:spTree>
    <p:extLst>
      <p:ext uri="{BB962C8B-B14F-4D97-AF65-F5344CB8AC3E}">
        <p14:creationId xmlns:p14="http://schemas.microsoft.com/office/powerpoint/2010/main" val="19206060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2011/12/27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pic>
        <p:nvPicPr>
          <p:cNvPr id="10" name="图片 9" descr="PPT-Model_Henry_20110224 副本.png"/>
          <p:cNvPicPr>
            <a:picLocks noChangeAspect="1"/>
          </p:cNvPicPr>
          <p:nvPr userDrawn="1"/>
        </p:nvPicPr>
        <p:blipFill>
          <a:blip r:embed="rId2" cstate="print"/>
          <a:stretch>
            <a:fillRect/>
          </a:stretch>
        </p:blipFill>
        <p:spPr>
          <a:xfrm>
            <a:off x="3140" y="0"/>
            <a:ext cx="9137720" cy="6858000"/>
          </a:xfrm>
          <a:prstGeom prst="rect">
            <a:avLst/>
          </a:prstGeom>
        </p:spPr>
      </p:pic>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1"/>
            <a:ext cx="5111750" cy="558484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dirty="0"/>
          </a:p>
        </p:txBody>
      </p:sp>
      <p:sp>
        <p:nvSpPr>
          <p:cNvPr id="4" name="文本占位符 3"/>
          <p:cNvSpPr>
            <a:spLocks noGrp="1"/>
          </p:cNvSpPr>
          <p:nvPr>
            <p:ph type="body" sz="half" idx="2"/>
          </p:nvPr>
        </p:nvSpPr>
        <p:spPr>
          <a:xfrm>
            <a:off x="457200" y="1435101"/>
            <a:ext cx="3008313" cy="44227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11" name="TextBox 10"/>
          <p:cNvSpPr txBox="1"/>
          <p:nvPr userDrawn="1"/>
        </p:nvSpPr>
        <p:spPr>
          <a:xfrm>
            <a:off x="5572132" y="6334804"/>
            <a:ext cx="2026516" cy="523220"/>
          </a:xfrm>
          <a:prstGeom prst="rect">
            <a:avLst/>
          </a:prstGeom>
          <a:noFill/>
        </p:spPr>
        <p:txBody>
          <a:bodyPr wrap="none" rtlCol="0">
            <a:spAutoFit/>
          </a:bodyPr>
          <a:lstStyle/>
          <a:p>
            <a:pPr algn="ctr"/>
            <a:r>
              <a:rPr lang="en-US" altLang="zh-CN" sz="1400" dirty="0" smtClean="0">
                <a:solidFill>
                  <a:prstClr val="white"/>
                </a:solidFill>
                <a:latin typeface="Arial" pitchFamily="34" charset="0"/>
                <a:cs typeface="Arial" pitchFamily="34" charset="0"/>
              </a:rPr>
              <a:t>Infinitely Closer to Real</a:t>
            </a:r>
          </a:p>
          <a:p>
            <a:pPr algn="ctr"/>
            <a:r>
              <a:rPr lang="zh-CN" altLang="en-US" sz="1400" dirty="0" smtClean="0">
                <a:solidFill>
                  <a:prstClr val="white"/>
                </a:solidFill>
                <a:latin typeface="黑体" pitchFamily="49" charset="-122"/>
                <a:ea typeface="黑体" pitchFamily="49" charset="-122"/>
              </a:rPr>
              <a:t>无限接近真实！</a:t>
            </a:r>
            <a:endParaRPr lang="zh-CN" altLang="en-US" sz="1400" dirty="0">
              <a:solidFill>
                <a:prstClr val="white"/>
              </a:solidFill>
              <a:latin typeface="黑体" pitchFamily="49" charset="-122"/>
              <a:ea typeface="黑体" pitchFamily="49" charset="-122"/>
            </a:endParaRPr>
          </a:p>
        </p:txBody>
      </p:sp>
    </p:spTree>
    <p:extLst>
      <p:ext uri="{BB962C8B-B14F-4D97-AF65-F5344CB8AC3E}">
        <p14:creationId xmlns:p14="http://schemas.microsoft.com/office/powerpoint/2010/main" val="276305262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pic>
        <p:nvPicPr>
          <p:cNvPr id="10" name="图片 9" descr="PPT-Model_Henry_20110224 副本.png"/>
          <p:cNvPicPr>
            <a:picLocks noChangeAspect="1"/>
          </p:cNvPicPr>
          <p:nvPr userDrawn="1"/>
        </p:nvPicPr>
        <p:blipFill>
          <a:blip r:embed="rId2" cstate="print"/>
          <a:stretch>
            <a:fillRect/>
          </a:stretch>
        </p:blipFill>
        <p:spPr>
          <a:xfrm>
            <a:off x="3140" y="0"/>
            <a:ext cx="9137720" cy="6858000"/>
          </a:xfrm>
          <a:prstGeom prst="rect">
            <a:avLst/>
          </a:prstGeom>
        </p:spPr>
      </p:pic>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dirty="0"/>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zh-CN" altLang="en-US"/>
          </a:p>
        </p:txBody>
      </p:sp>
      <p:sp>
        <p:nvSpPr>
          <p:cNvPr id="4" name="文本占位符 3"/>
          <p:cNvSpPr>
            <a:spLocks noGrp="1"/>
          </p:cNvSpPr>
          <p:nvPr>
            <p:ph type="body" sz="half" idx="2"/>
          </p:nvPr>
        </p:nvSpPr>
        <p:spPr>
          <a:xfrm>
            <a:off x="1792288" y="5367338"/>
            <a:ext cx="5486400" cy="5619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11" name="TextBox 10"/>
          <p:cNvSpPr txBox="1"/>
          <p:nvPr userDrawn="1"/>
        </p:nvSpPr>
        <p:spPr>
          <a:xfrm>
            <a:off x="5572132" y="6334804"/>
            <a:ext cx="2026516" cy="523220"/>
          </a:xfrm>
          <a:prstGeom prst="rect">
            <a:avLst/>
          </a:prstGeom>
          <a:noFill/>
        </p:spPr>
        <p:txBody>
          <a:bodyPr wrap="none" rtlCol="0">
            <a:spAutoFit/>
          </a:bodyPr>
          <a:lstStyle/>
          <a:p>
            <a:pPr algn="ctr"/>
            <a:r>
              <a:rPr lang="en-US" altLang="zh-CN" sz="1400" dirty="0" smtClean="0">
                <a:solidFill>
                  <a:prstClr val="white"/>
                </a:solidFill>
                <a:latin typeface="Arial" pitchFamily="34" charset="0"/>
                <a:cs typeface="Arial" pitchFamily="34" charset="0"/>
              </a:rPr>
              <a:t>Infinitely Closer to Real</a:t>
            </a:r>
          </a:p>
          <a:p>
            <a:pPr algn="ctr"/>
            <a:r>
              <a:rPr lang="zh-CN" altLang="en-US" sz="1400" dirty="0" smtClean="0">
                <a:solidFill>
                  <a:prstClr val="white"/>
                </a:solidFill>
                <a:latin typeface="黑体" pitchFamily="49" charset="-122"/>
                <a:ea typeface="黑体" pitchFamily="49" charset="-122"/>
              </a:rPr>
              <a:t>无限接近真实！</a:t>
            </a:r>
            <a:endParaRPr lang="zh-CN" altLang="en-US" sz="1400" dirty="0">
              <a:solidFill>
                <a:prstClr val="white"/>
              </a:solidFill>
              <a:latin typeface="黑体" pitchFamily="49" charset="-122"/>
              <a:ea typeface="黑体" pitchFamily="49" charset="-122"/>
            </a:endParaRPr>
          </a:p>
        </p:txBody>
      </p:sp>
    </p:spTree>
    <p:extLst>
      <p:ext uri="{BB962C8B-B14F-4D97-AF65-F5344CB8AC3E}">
        <p14:creationId xmlns:p14="http://schemas.microsoft.com/office/powerpoint/2010/main" val="71243875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pic>
        <p:nvPicPr>
          <p:cNvPr id="9" name="图片 8" descr="PPT-Model_Henry_20110224 副本.png"/>
          <p:cNvPicPr>
            <a:picLocks noChangeAspect="1"/>
          </p:cNvPicPr>
          <p:nvPr userDrawn="1"/>
        </p:nvPicPr>
        <p:blipFill>
          <a:blip r:embed="rId2" cstate="print"/>
          <a:stretch>
            <a:fillRect/>
          </a:stretch>
        </p:blipFill>
        <p:spPr>
          <a:xfrm>
            <a:off x="3140" y="0"/>
            <a:ext cx="9137720" cy="6858000"/>
          </a:xfrm>
          <a:prstGeom prst="rect">
            <a:avLst/>
          </a:prstGeom>
        </p:spPr>
      </p:pic>
      <p:sp>
        <p:nvSpPr>
          <p:cNvPr id="2" name="标题 1"/>
          <p:cNvSpPr>
            <a:spLocks noGrp="1"/>
          </p:cNvSpPr>
          <p:nvPr>
            <p:ph type="title"/>
          </p:nvPr>
        </p:nvSpPr>
        <p:spPr/>
        <p:txBody>
          <a:bodyPr/>
          <a:lstStyle/>
          <a:p>
            <a:r>
              <a:rPr lang="zh-CN" altLang="en-US" smtClean="0"/>
              <a:t>单击此处编辑母版标题样式</a:t>
            </a:r>
            <a:endParaRPr lang="zh-CN" altLang="en-US" dirty="0"/>
          </a:p>
        </p:txBody>
      </p:sp>
      <p:sp>
        <p:nvSpPr>
          <p:cNvPr id="3" name="竖排文字占位符 2"/>
          <p:cNvSpPr>
            <a:spLocks noGrp="1"/>
          </p:cNvSpPr>
          <p:nvPr>
            <p:ph type="body" orient="vert" idx="1"/>
          </p:nvPr>
        </p:nvSpPr>
        <p:spPr>
          <a:xfrm>
            <a:off x="457200" y="1600201"/>
            <a:ext cx="8229600" cy="432913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dirty="0"/>
          </a:p>
        </p:txBody>
      </p:sp>
      <p:sp>
        <p:nvSpPr>
          <p:cNvPr id="10" name="TextBox 9"/>
          <p:cNvSpPr txBox="1"/>
          <p:nvPr userDrawn="1"/>
        </p:nvSpPr>
        <p:spPr>
          <a:xfrm>
            <a:off x="5572132" y="6334804"/>
            <a:ext cx="2026516" cy="523220"/>
          </a:xfrm>
          <a:prstGeom prst="rect">
            <a:avLst/>
          </a:prstGeom>
          <a:noFill/>
        </p:spPr>
        <p:txBody>
          <a:bodyPr wrap="none" rtlCol="0">
            <a:spAutoFit/>
          </a:bodyPr>
          <a:lstStyle/>
          <a:p>
            <a:pPr algn="ctr"/>
            <a:r>
              <a:rPr lang="en-US" altLang="zh-CN" sz="1400" dirty="0" smtClean="0">
                <a:solidFill>
                  <a:prstClr val="white"/>
                </a:solidFill>
                <a:latin typeface="Arial" pitchFamily="34" charset="0"/>
                <a:cs typeface="Arial" pitchFamily="34" charset="0"/>
              </a:rPr>
              <a:t>Infinitely Closer to Real</a:t>
            </a:r>
          </a:p>
          <a:p>
            <a:pPr algn="ctr"/>
            <a:r>
              <a:rPr lang="zh-CN" altLang="en-US" sz="1400" dirty="0" smtClean="0">
                <a:solidFill>
                  <a:prstClr val="white"/>
                </a:solidFill>
                <a:latin typeface="黑体" pitchFamily="49" charset="-122"/>
                <a:ea typeface="黑体" pitchFamily="49" charset="-122"/>
              </a:rPr>
              <a:t>无限接近真实！</a:t>
            </a:r>
            <a:endParaRPr lang="zh-CN" altLang="en-US" sz="1400" dirty="0">
              <a:solidFill>
                <a:prstClr val="white"/>
              </a:solidFill>
              <a:latin typeface="黑体" pitchFamily="49" charset="-122"/>
              <a:ea typeface="黑体" pitchFamily="49" charset="-122"/>
            </a:endParaRPr>
          </a:p>
        </p:txBody>
      </p:sp>
    </p:spTree>
    <p:extLst>
      <p:ext uri="{BB962C8B-B14F-4D97-AF65-F5344CB8AC3E}">
        <p14:creationId xmlns:p14="http://schemas.microsoft.com/office/powerpoint/2010/main" val="4356350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pic>
        <p:nvPicPr>
          <p:cNvPr id="10" name="图片 9" descr="PPT-Model_Henry_20110224 副本.png"/>
          <p:cNvPicPr>
            <a:picLocks noChangeAspect="1"/>
          </p:cNvPicPr>
          <p:nvPr userDrawn="1"/>
        </p:nvPicPr>
        <p:blipFill>
          <a:blip r:embed="rId2" cstate="print"/>
          <a:stretch>
            <a:fillRect/>
          </a:stretch>
        </p:blipFill>
        <p:spPr>
          <a:xfrm>
            <a:off x="3140" y="0"/>
            <a:ext cx="9137720" cy="6858000"/>
          </a:xfrm>
          <a:prstGeom prst="rect">
            <a:avLst/>
          </a:prstGeom>
        </p:spPr>
      </p:pic>
      <p:sp>
        <p:nvSpPr>
          <p:cNvPr id="2" name="竖排标题 1"/>
          <p:cNvSpPr>
            <a:spLocks noGrp="1"/>
          </p:cNvSpPr>
          <p:nvPr>
            <p:ph type="title" orient="vert"/>
          </p:nvPr>
        </p:nvSpPr>
        <p:spPr>
          <a:xfrm>
            <a:off x="6629400" y="274639"/>
            <a:ext cx="2057400" cy="5654692"/>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9"/>
            <a:ext cx="6019800" cy="5654692"/>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11" name="TextBox 10"/>
          <p:cNvSpPr txBox="1"/>
          <p:nvPr userDrawn="1"/>
        </p:nvSpPr>
        <p:spPr>
          <a:xfrm>
            <a:off x="5572132" y="6334804"/>
            <a:ext cx="2026516" cy="523220"/>
          </a:xfrm>
          <a:prstGeom prst="rect">
            <a:avLst/>
          </a:prstGeom>
          <a:noFill/>
        </p:spPr>
        <p:txBody>
          <a:bodyPr wrap="none" rtlCol="0">
            <a:spAutoFit/>
          </a:bodyPr>
          <a:lstStyle/>
          <a:p>
            <a:pPr algn="ctr"/>
            <a:r>
              <a:rPr lang="en-US" altLang="zh-CN" sz="1400" dirty="0" smtClean="0">
                <a:solidFill>
                  <a:prstClr val="white"/>
                </a:solidFill>
                <a:latin typeface="Arial" pitchFamily="34" charset="0"/>
                <a:cs typeface="Arial" pitchFamily="34" charset="0"/>
              </a:rPr>
              <a:t>Infinitely Closer to Real</a:t>
            </a:r>
          </a:p>
          <a:p>
            <a:pPr algn="ctr"/>
            <a:r>
              <a:rPr lang="zh-CN" altLang="en-US" sz="1400" dirty="0" smtClean="0">
                <a:solidFill>
                  <a:prstClr val="white"/>
                </a:solidFill>
                <a:latin typeface="黑体" pitchFamily="49" charset="-122"/>
                <a:ea typeface="黑体" pitchFamily="49" charset="-122"/>
              </a:rPr>
              <a:t>无限接近真实！</a:t>
            </a:r>
            <a:endParaRPr lang="zh-CN" altLang="en-US" sz="1400" dirty="0">
              <a:solidFill>
                <a:prstClr val="white"/>
              </a:solidFill>
              <a:latin typeface="黑体" pitchFamily="49" charset="-122"/>
              <a:ea typeface="黑体" pitchFamily="49" charset="-122"/>
            </a:endParaRPr>
          </a:p>
        </p:txBody>
      </p:sp>
    </p:spTree>
    <p:extLst>
      <p:ext uri="{BB962C8B-B14F-4D97-AF65-F5344CB8AC3E}">
        <p14:creationId xmlns:p14="http://schemas.microsoft.com/office/powerpoint/2010/main" val="327006723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内插页">
    <p:spTree>
      <p:nvGrpSpPr>
        <p:cNvPr id="1" name=""/>
        <p:cNvGrpSpPr/>
        <p:nvPr/>
      </p:nvGrpSpPr>
      <p:grpSpPr>
        <a:xfrm>
          <a:off x="0" y="0"/>
          <a:ext cx="0" cy="0"/>
          <a:chOff x="0" y="0"/>
          <a:chExt cx="0" cy="0"/>
        </a:xfrm>
      </p:grpSpPr>
      <p:pic>
        <p:nvPicPr>
          <p:cNvPr id="5" name="图片 4" descr="PPT-model-cover-A.png"/>
          <p:cNvPicPr>
            <a:picLocks noChangeAspect="1"/>
          </p:cNvPicPr>
          <p:nvPr userDrawn="1"/>
        </p:nvPicPr>
        <p:blipFill>
          <a:blip r:embed="rId2" cstate="print"/>
          <a:stretch>
            <a:fillRect/>
          </a:stretch>
        </p:blipFill>
        <p:spPr>
          <a:xfrm>
            <a:off x="0" y="0"/>
            <a:ext cx="9144000" cy="6858000"/>
          </a:xfrm>
          <a:prstGeom prst="rect">
            <a:avLst/>
          </a:prstGeom>
        </p:spPr>
      </p:pic>
      <p:sp>
        <p:nvSpPr>
          <p:cNvPr id="2" name="标题 1"/>
          <p:cNvSpPr>
            <a:spLocks noGrp="1"/>
          </p:cNvSpPr>
          <p:nvPr>
            <p:ph type="ctrTitle"/>
          </p:nvPr>
        </p:nvSpPr>
        <p:spPr>
          <a:xfrm>
            <a:off x="685800" y="714356"/>
            <a:ext cx="7772400" cy="1470025"/>
          </a:xfrm>
        </p:spPr>
        <p:txBody>
          <a:bodyPr/>
          <a:lstStyle/>
          <a:p>
            <a:r>
              <a:rPr lang="zh-CN" altLang="en-US" smtClean="0"/>
              <a:t>单击此处编辑母版标题样式</a:t>
            </a:r>
            <a:endParaRPr lang="zh-CN" altLang="en-US" dirty="0"/>
          </a:p>
        </p:txBody>
      </p:sp>
      <p:sp>
        <p:nvSpPr>
          <p:cNvPr id="3" name="副标题 2"/>
          <p:cNvSpPr>
            <a:spLocks noGrp="1"/>
          </p:cNvSpPr>
          <p:nvPr>
            <p:ph type="subTitle" idx="1"/>
          </p:nvPr>
        </p:nvSpPr>
        <p:spPr>
          <a:xfrm>
            <a:off x="1371600" y="2285992"/>
            <a:ext cx="6400800" cy="1357322"/>
          </a:xfrm>
        </p:spPr>
        <p:txBody>
          <a:bodyPr/>
          <a:lstStyle>
            <a:lvl1pPr marL="0" indent="0" algn="ctr">
              <a:buNone/>
              <a:defRPr>
                <a:solidFill>
                  <a:srgbClr val="0070C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dirty="0"/>
          </a:p>
        </p:txBody>
      </p:sp>
      <p:sp>
        <p:nvSpPr>
          <p:cNvPr id="6" name="TextBox 6"/>
          <p:cNvSpPr txBox="1"/>
          <p:nvPr userDrawn="1"/>
        </p:nvSpPr>
        <p:spPr>
          <a:xfrm>
            <a:off x="6228184" y="5805264"/>
            <a:ext cx="2026516" cy="523220"/>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zh-CN" sz="1400" dirty="0" smtClean="0">
                <a:solidFill>
                  <a:prstClr val="white"/>
                </a:solidFill>
                <a:latin typeface="Arial" pitchFamily="34" charset="0"/>
                <a:cs typeface="Arial" pitchFamily="34" charset="0"/>
              </a:rPr>
              <a:t>Infinitely Closer to Real</a:t>
            </a:r>
          </a:p>
          <a:p>
            <a:pPr algn="ctr"/>
            <a:r>
              <a:rPr lang="zh-CN" altLang="en-US" sz="1400" dirty="0" smtClean="0">
                <a:solidFill>
                  <a:prstClr val="white"/>
                </a:solidFill>
                <a:latin typeface="黑体" pitchFamily="49" charset="-122"/>
                <a:ea typeface="黑体" pitchFamily="49" charset="-122"/>
              </a:rPr>
              <a:t>无限接近真实！</a:t>
            </a:r>
            <a:endParaRPr lang="zh-CN" altLang="en-US" sz="1400" dirty="0">
              <a:solidFill>
                <a:prstClr val="white"/>
              </a:solidFill>
              <a:latin typeface="黑体" pitchFamily="49" charset="-122"/>
              <a:ea typeface="黑体" pitchFamily="49" charset="-122"/>
            </a:endParaRPr>
          </a:p>
        </p:txBody>
      </p:sp>
    </p:spTree>
    <p:extLst>
      <p:ext uri="{BB962C8B-B14F-4D97-AF65-F5344CB8AC3E}">
        <p14:creationId xmlns:p14="http://schemas.microsoft.com/office/powerpoint/2010/main" val="117608310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结束页">
    <p:spTree>
      <p:nvGrpSpPr>
        <p:cNvPr id="1" name=""/>
        <p:cNvGrpSpPr/>
        <p:nvPr/>
      </p:nvGrpSpPr>
      <p:grpSpPr>
        <a:xfrm>
          <a:off x="0" y="0"/>
          <a:ext cx="0" cy="0"/>
          <a:chOff x="0" y="0"/>
          <a:chExt cx="0" cy="0"/>
        </a:xfrm>
      </p:grpSpPr>
      <p:pic>
        <p:nvPicPr>
          <p:cNvPr id="8" name="图片 7" descr="PPT-model-cover-A.png"/>
          <p:cNvPicPr>
            <a:picLocks noChangeAspect="1"/>
          </p:cNvPicPr>
          <p:nvPr userDrawn="1"/>
        </p:nvPicPr>
        <p:blipFill>
          <a:blip r:embed="rId2" cstate="print"/>
          <a:stretch>
            <a:fillRect/>
          </a:stretch>
        </p:blipFill>
        <p:spPr>
          <a:xfrm>
            <a:off x="0" y="0"/>
            <a:ext cx="9144000" cy="6858000"/>
          </a:xfrm>
          <a:prstGeom prst="rect">
            <a:avLst/>
          </a:prstGeom>
        </p:spPr>
      </p:pic>
      <p:sp>
        <p:nvSpPr>
          <p:cNvPr id="7" name="副标题 2"/>
          <p:cNvSpPr>
            <a:spLocks noGrp="1"/>
          </p:cNvSpPr>
          <p:nvPr>
            <p:ph type="subTitle" idx="1"/>
          </p:nvPr>
        </p:nvSpPr>
        <p:spPr>
          <a:xfrm>
            <a:off x="1371600" y="2285992"/>
            <a:ext cx="6400800" cy="1357322"/>
          </a:xfrm>
        </p:spPr>
        <p:txBody>
          <a:bodyPr/>
          <a:lstStyle>
            <a:lvl1pPr marL="0" indent="0" algn="ctr">
              <a:buNone/>
              <a:defRPr>
                <a:solidFill>
                  <a:srgbClr val="0070C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dirty="0"/>
          </a:p>
        </p:txBody>
      </p:sp>
      <p:pic>
        <p:nvPicPr>
          <p:cNvPr id="3" name="图片 2" descr="400.png"/>
          <p:cNvPicPr>
            <a:picLocks noChangeAspect="1"/>
          </p:cNvPicPr>
          <p:nvPr userDrawn="1"/>
        </p:nvPicPr>
        <p:blipFill>
          <a:blip r:embed="rId3" cstate="print"/>
          <a:stretch>
            <a:fillRect/>
          </a:stretch>
        </p:blipFill>
        <p:spPr>
          <a:xfrm>
            <a:off x="6300192" y="5589240"/>
            <a:ext cx="2192277" cy="647166"/>
          </a:xfrm>
          <a:prstGeom prst="rect">
            <a:avLst/>
          </a:prstGeom>
        </p:spPr>
      </p:pic>
      <p:pic>
        <p:nvPicPr>
          <p:cNvPr id="4" name="图片 3" descr="VIX40-58.png"/>
          <p:cNvPicPr>
            <a:picLocks noChangeAspect="1"/>
          </p:cNvPicPr>
          <p:nvPr userDrawn="1"/>
        </p:nvPicPr>
        <p:blipFill>
          <a:blip r:embed="rId4" cstate="print"/>
          <a:stretch>
            <a:fillRect/>
          </a:stretch>
        </p:blipFill>
        <p:spPr>
          <a:xfrm>
            <a:off x="611560" y="5805264"/>
            <a:ext cx="2664296" cy="222863"/>
          </a:xfrm>
          <a:prstGeom prst="rect">
            <a:avLst/>
          </a:prstGeom>
        </p:spPr>
      </p:pic>
      <p:sp>
        <p:nvSpPr>
          <p:cNvPr id="9" name="标题 1"/>
          <p:cNvSpPr>
            <a:spLocks noGrp="1"/>
          </p:cNvSpPr>
          <p:nvPr>
            <p:ph type="ctrTitle"/>
          </p:nvPr>
        </p:nvSpPr>
        <p:spPr>
          <a:xfrm>
            <a:off x="685800" y="714356"/>
            <a:ext cx="7772400" cy="1470025"/>
          </a:xfrm>
        </p:spPr>
        <p:txBody>
          <a:bodyPr/>
          <a:lstStyle/>
          <a:p>
            <a:r>
              <a:rPr lang="zh-CN" altLang="en-US" smtClean="0"/>
              <a:t>单击此处编辑母版标题样式</a:t>
            </a:r>
            <a:endParaRPr lang="zh-CN" altLang="en-US"/>
          </a:p>
        </p:txBody>
      </p:sp>
    </p:spTree>
    <p:extLst>
      <p:ext uri="{BB962C8B-B14F-4D97-AF65-F5344CB8AC3E}">
        <p14:creationId xmlns:p14="http://schemas.microsoft.com/office/powerpoint/2010/main" val="50848241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首页">
    <p:spTree>
      <p:nvGrpSpPr>
        <p:cNvPr id="1" name=""/>
        <p:cNvGrpSpPr/>
        <p:nvPr/>
      </p:nvGrpSpPr>
      <p:grpSpPr>
        <a:xfrm>
          <a:off x="0" y="0"/>
          <a:ext cx="0" cy="0"/>
          <a:chOff x="0" y="0"/>
          <a:chExt cx="0" cy="0"/>
        </a:xfrm>
      </p:grpSpPr>
      <p:pic>
        <p:nvPicPr>
          <p:cNvPr id="9" name="图片 8" descr="PPT-model-cover-A.png"/>
          <p:cNvPicPr>
            <a:picLocks noChangeAspect="1"/>
          </p:cNvPicPr>
          <p:nvPr userDrawn="1"/>
        </p:nvPicPr>
        <p:blipFill>
          <a:blip r:embed="rId2" cstate="print"/>
          <a:stretch>
            <a:fillRect/>
          </a:stretch>
        </p:blipFill>
        <p:spPr>
          <a:xfrm>
            <a:off x="0" y="0"/>
            <a:ext cx="9144000" cy="6858000"/>
          </a:xfrm>
          <a:prstGeom prst="rect">
            <a:avLst/>
          </a:prstGeom>
        </p:spPr>
      </p:pic>
      <p:sp>
        <p:nvSpPr>
          <p:cNvPr id="2" name="标题 1"/>
          <p:cNvSpPr>
            <a:spLocks noGrp="1"/>
          </p:cNvSpPr>
          <p:nvPr>
            <p:ph type="ctrTitle"/>
          </p:nvPr>
        </p:nvSpPr>
        <p:spPr>
          <a:xfrm>
            <a:off x="685800" y="2000240"/>
            <a:ext cx="7772400" cy="1470025"/>
          </a:xfrm>
        </p:spPr>
        <p:txBody>
          <a:bodyPr/>
          <a:lstStyle/>
          <a:p>
            <a:r>
              <a:rPr lang="zh-CN" altLang="en-US" smtClean="0"/>
              <a:t>单击此处编辑母版标题样式</a:t>
            </a:r>
            <a:endParaRPr lang="zh-CN" altLang="en-US" dirty="0"/>
          </a:p>
        </p:txBody>
      </p:sp>
      <p:pic>
        <p:nvPicPr>
          <p:cNvPr id="6" name="图片 5" descr="VIX40-58.png"/>
          <p:cNvPicPr>
            <a:picLocks noChangeAspect="1"/>
          </p:cNvPicPr>
          <p:nvPr userDrawn="1"/>
        </p:nvPicPr>
        <p:blipFill>
          <a:blip r:embed="rId3" cstate="print"/>
          <a:stretch>
            <a:fillRect/>
          </a:stretch>
        </p:blipFill>
        <p:spPr>
          <a:xfrm>
            <a:off x="5940152" y="6381328"/>
            <a:ext cx="2664296" cy="222863"/>
          </a:xfrm>
          <a:prstGeom prst="rect">
            <a:avLst/>
          </a:prstGeom>
        </p:spPr>
      </p:pic>
      <p:sp>
        <p:nvSpPr>
          <p:cNvPr id="5" name="副标题 2"/>
          <p:cNvSpPr>
            <a:spLocks noGrp="1"/>
          </p:cNvSpPr>
          <p:nvPr>
            <p:ph type="subTitle" idx="1" hasCustomPrompt="1"/>
          </p:nvPr>
        </p:nvSpPr>
        <p:spPr>
          <a:xfrm>
            <a:off x="1403648" y="4941168"/>
            <a:ext cx="6400800" cy="369160"/>
          </a:xfrm>
        </p:spPr>
        <p:txBody>
          <a:bodyPr>
            <a:noAutofit/>
          </a:bodyPr>
          <a:lstStyle>
            <a:lvl1pPr marL="0" indent="0" algn="ctr">
              <a:buNone/>
              <a:defRPr sz="2400" b="0">
                <a:solidFill>
                  <a:schemeClr val="bg1"/>
                </a:solidFill>
                <a:latin typeface="Arial" pitchFamily="34" charset="0"/>
                <a:ea typeface="黑体" pitchFamily="49" charset="-122"/>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ltLang="zh-CN" dirty="0" smtClean="0"/>
              <a:t>name</a:t>
            </a:r>
          </a:p>
        </p:txBody>
      </p:sp>
      <p:sp>
        <p:nvSpPr>
          <p:cNvPr id="7" name="副标题 2"/>
          <p:cNvSpPr txBox="1">
            <a:spLocks/>
          </p:cNvSpPr>
          <p:nvPr userDrawn="1"/>
        </p:nvSpPr>
        <p:spPr>
          <a:xfrm>
            <a:off x="1403648" y="4509120"/>
            <a:ext cx="6400800" cy="369160"/>
          </a:xfrm>
          <a:prstGeom prst="rect">
            <a:avLst/>
          </a:prstGeom>
        </p:spPr>
        <p:txBody>
          <a:bodyPr vert="horz" lIns="91440" tIns="45720" rIns="91440" bIns="45720" rtlCol="0">
            <a:noAutofit/>
          </a:bodyPr>
          <a:lstStyle>
            <a:lvl1pPr marL="0" indent="0" algn="ctr">
              <a:buNone/>
              <a:defRPr sz="2400">
                <a:solidFill>
                  <a:schemeClr val="bg1"/>
                </a:solidFill>
                <a:latin typeface="方正大黑简体" pitchFamily="65" charset="-122"/>
                <a:ea typeface="方正大黑简体" pitchFamily="65" charset="-122"/>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a:spcBef>
                <a:spcPct val="20000"/>
              </a:spcBef>
              <a:buFont typeface="Arial" pitchFamily="34" charset="0"/>
              <a:buNone/>
              <a:defRPr/>
            </a:pPr>
            <a:r>
              <a:rPr lang="zh-CN" altLang="en-US" dirty="0" smtClean="0">
                <a:solidFill>
                  <a:prstClr val="white"/>
                </a:solidFill>
              </a:rPr>
              <a:t>中仿科技</a:t>
            </a:r>
            <a:endParaRPr lang="en-US" altLang="zh-CN" dirty="0" smtClean="0">
              <a:solidFill>
                <a:prstClr val="white"/>
              </a:solidFill>
            </a:endParaRPr>
          </a:p>
          <a:p>
            <a:pPr>
              <a:spcBef>
                <a:spcPct val="20000"/>
              </a:spcBef>
              <a:buFont typeface="Arial" pitchFamily="34" charset="0"/>
              <a:buNone/>
              <a:defRPr/>
            </a:pPr>
            <a:endParaRPr lang="en-US" altLang="zh-CN" dirty="0" smtClean="0">
              <a:solidFill>
                <a:prstClr val="white"/>
              </a:solidFill>
            </a:endParaRPr>
          </a:p>
        </p:txBody>
      </p:sp>
      <p:sp>
        <p:nvSpPr>
          <p:cNvPr id="8" name="副标题 2"/>
          <p:cNvSpPr txBox="1">
            <a:spLocks/>
          </p:cNvSpPr>
          <p:nvPr userDrawn="1"/>
        </p:nvSpPr>
        <p:spPr>
          <a:xfrm>
            <a:off x="1403648" y="5373216"/>
            <a:ext cx="6400800" cy="369160"/>
          </a:xfrm>
          <a:prstGeom prst="rect">
            <a:avLst/>
          </a:prstGeom>
        </p:spPr>
        <p:txBody>
          <a:bodyPr vert="horz" lIns="91440" tIns="45720" rIns="91440" bIns="45720" rtlCol="0">
            <a:noAutofit/>
          </a:bodyPr>
          <a:lstStyle>
            <a:lvl1pPr marL="0" indent="0" algn="ctr">
              <a:buNone/>
              <a:defRPr sz="2400">
                <a:solidFill>
                  <a:schemeClr val="bg1"/>
                </a:solidFill>
                <a:latin typeface="方正大黑简体" pitchFamily="65" charset="-122"/>
                <a:ea typeface="方正大黑简体" pitchFamily="65" charset="-122"/>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a:spcBef>
                <a:spcPct val="20000"/>
              </a:spcBef>
              <a:buFont typeface="Arial" pitchFamily="34" charset="0"/>
              <a:buNone/>
              <a:defRPr/>
            </a:pPr>
            <a:fld id="{67DB8DB8-DAA7-479C-808D-0C3EFE40EE02}" type="datetime6">
              <a:rPr lang="zh-CN" altLang="en-US" smtClean="0">
                <a:solidFill>
                  <a:prstClr val="white"/>
                </a:solidFill>
              </a:rPr>
              <a:pPr>
                <a:spcBef>
                  <a:spcPct val="20000"/>
                </a:spcBef>
                <a:buFont typeface="Arial" pitchFamily="34" charset="0"/>
                <a:buNone/>
                <a:defRPr/>
              </a:pPr>
              <a:t>2011年12月</a:t>
            </a:fld>
            <a:endParaRPr lang="en-US" altLang="zh-CN" dirty="0" smtClean="0">
              <a:solidFill>
                <a:prstClr val="white"/>
              </a:solidFill>
            </a:endParaRPr>
          </a:p>
        </p:txBody>
      </p:sp>
    </p:spTree>
    <p:extLst>
      <p:ext uri="{BB962C8B-B14F-4D97-AF65-F5344CB8AC3E}">
        <p14:creationId xmlns:p14="http://schemas.microsoft.com/office/powerpoint/2010/main" val="3099087440"/>
      </p:ext>
    </p:extLst>
  </p:cSld>
  <p:clrMapOvr>
    <a:masterClrMapping/>
  </p:clrMapOvr>
  <p:hf sldNum="0" hdr="0" ftr="0"/>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大标题页">
    <p:spTree>
      <p:nvGrpSpPr>
        <p:cNvPr id="1" name=""/>
        <p:cNvGrpSpPr/>
        <p:nvPr/>
      </p:nvGrpSpPr>
      <p:grpSpPr>
        <a:xfrm>
          <a:off x="0" y="0"/>
          <a:ext cx="0" cy="0"/>
          <a:chOff x="0" y="0"/>
          <a:chExt cx="0" cy="0"/>
        </a:xfrm>
      </p:grpSpPr>
      <p:pic>
        <p:nvPicPr>
          <p:cNvPr id="5" name="图片 4" descr="PPT-model-cover-A.png"/>
          <p:cNvPicPr>
            <a:picLocks noChangeAspect="1"/>
          </p:cNvPicPr>
          <p:nvPr userDrawn="1"/>
        </p:nvPicPr>
        <p:blipFill>
          <a:blip r:embed="rId2" cstate="print"/>
          <a:stretch>
            <a:fillRect/>
          </a:stretch>
        </p:blipFill>
        <p:spPr>
          <a:xfrm>
            <a:off x="0" y="0"/>
            <a:ext cx="9144000" cy="6858000"/>
          </a:xfrm>
          <a:prstGeom prst="rect">
            <a:avLst/>
          </a:prstGeom>
        </p:spPr>
      </p:pic>
      <p:sp>
        <p:nvSpPr>
          <p:cNvPr id="2" name="标题 1"/>
          <p:cNvSpPr>
            <a:spLocks noGrp="1"/>
          </p:cNvSpPr>
          <p:nvPr>
            <p:ph type="ctrTitle"/>
          </p:nvPr>
        </p:nvSpPr>
        <p:spPr>
          <a:xfrm>
            <a:off x="685800" y="2000240"/>
            <a:ext cx="7772400" cy="1470025"/>
          </a:xfrm>
        </p:spPr>
        <p:txBody>
          <a:bodyPr/>
          <a:lstStyle/>
          <a:p>
            <a:r>
              <a:rPr lang="zh-CN" altLang="en-US" smtClean="0"/>
              <a:t>单击此处编辑母版标题样式</a:t>
            </a:r>
            <a:endParaRPr lang="zh-CN" altLang="en-US" dirty="0"/>
          </a:p>
        </p:txBody>
      </p:sp>
      <p:pic>
        <p:nvPicPr>
          <p:cNvPr id="6" name="图片 5" descr="VIX40-58.png"/>
          <p:cNvPicPr>
            <a:picLocks noChangeAspect="1"/>
          </p:cNvPicPr>
          <p:nvPr userDrawn="1"/>
        </p:nvPicPr>
        <p:blipFill>
          <a:blip r:embed="rId3" cstate="print"/>
          <a:stretch>
            <a:fillRect/>
          </a:stretch>
        </p:blipFill>
        <p:spPr>
          <a:xfrm>
            <a:off x="5940152" y="6381328"/>
            <a:ext cx="2664296" cy="222863"/>
          </a:xfrm>
          <a:prstGeom prst="rect">
            <a:avLst/>
          </a:prstGeom>
        </p:spPr>
      </p:pic>
    </p:spTree>
    <p:extLst>
      <p:ext uri="{BB962C8B-B14F-4D97-AF65-F5344CB8AC3E}">
        <p14:creationId xmlns:p14="http://schemas.microsoft.com/office/powerpoint/2010/main" val="3727072197"/>
      </p:ext>
    </p:extLst>
  </p:cSld>
  <p:clrMapOvr>
    <a:masterClrMapping/>
  </p:clrMapOvr>
  <p:hf sldNum="0" hdr="0" ftr="0"/>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pic>
        <p:nvPicPr>
          <p:cNvPr id="10" name="图片 9" descr="PPT-Model_Henry_20110224 副本.png"/>
          <p:cNvPicPr>
            <a:picLocks noChangeAspect="1"/>
          </p:cNvPicPr>
          <p:nvPr userDrawn="1"/>
        </p:nvPicPr>
        <p:blipFill>
          <a:blip r:embed="rId2" cstate="print"/>
          <a:stretch>
            <a:fillRect/>
          </a:stretch>
        </p:blipFill>
        <p:spPr>
          <a:xfrm>
            <a:off x="3140" y="0"/>
            <a:ext cx="9137720" cy="6858000"/>
          </a:xfrm>
          <a:prstGeom prst="rect">
            <a:avLst/>
          </a:prstGeom>
        </p:spPr>
      </p:pic>
      <p:sp>
        <p:nvSpPr>
          <p:cNvPr id="2" name="标题 1"/>
          <p:cNvSpPr>
            <a:spLocks noGrp="1"/>
          </p:cNvSpPr>
          <p:nvPr>
            <p:ph type="title"/>
          </p:nvPr>
        </p:nvSpPr>
        <p:spPr/>
        <p:txBody>
          <a:bodyPr/>
          <a:lstStyle/>
          <a:p>
            <a:r>
              <a:rPr lang="zh-CN" altLang="en-US" smtClean="0"/>
              <a:t>单击此处编辑母版标题样式</a:t>
            </a:r>
            <a:endParaRPr lang="zh-CN" altLang="en-US" dirty="0"/>
          </a:p>
        </p:txBody>
      </p:sp>
      <p:sp>
        <p:nvSpPr>
          <p:cNvPr id="3" name="内容占位符 2"/>
          <p:cNvSpPr>
            <a:spLocks noGrp="1"/>
          </p:cNvSpPr>
          <p:nvPr>
            <p:ph idx="1"/>
          </p:nvPr>
        </p:nvSpPr>
        <p:spPr>
          <a:xfrm>
            <a:off x="457200" y="1600201"/>
            <a:ext cx="8229600" cy="432913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dirty="0"/>
          </a:p>
        </p:txBody>
      </p:sp>
      <p:sp>
        <p:nvSpPr>
          <p:cNvPr id="11" name="TextBox 10"/>
          <p:cNvSpPr txBox="1"/>
          <p:nvPr userDrawn="1"/>
        </p:nvSpPr>
        <p:spPr>
          <a:xfrm>
            <a:off x="5572132" y="6334804"/>
            <a:ext cx="2026516" cy="523220"/>
          </a:xfrm>
          <a:prstGeom prst="rect">
            <a:avLst/>
          </a:prstGeom>
          <a:noFill/>
        </p:spPr>
        <p:txBody>
          <a:bodyPr wrap="none" rtlCol="0">
            <a:spAutoFit/>
          </a:bodyPr>
          <a:lstStyle/>
          <a:p>
            <a:pPr algn="ctr"/>
            <a:r>
              <a:rPr lang="en-US" altLang="zh-CN" sz="1400" dirty="0" smtClean="0">
                <a:solidFill>
                  <a:prstClr val="white"/>
                </a:solidFill>
                <a:latin typeface="Arial" pitchFamily="34" charset="0"/>
                <a:cs typeface="Arial" pitchFamily="34" charset="0"/>
              </a:rPr>
              <a:t>Infinitely Closer to Real</a:t>
            </a:r>
          </a:p>
          <a:p>
            <a:pPr algn="ctr"/>
            <a:r>
              <a:rPr lang="zh-CN" altLang="en-US" sz="1400" dirty="0" smtClean="0">
                <a:solidFill>
                  <a:prstClr val="white"/>
                </a:solidFill>
                <a:latin typeface="黑体" pitchFamily="49" charset="-122"/>
                <a:ea typeface="黑体" pitchFamily="49" charset="-122"/>
              </a:rPr>
              <a:t>无限接近真实！</a:t>
            </a:r>
            <a:endParaRPr lang="zh-CN" altLang="en-US" sz="1400" dirty="0">
              <a:solidFill>
                <a:prstClr val="white"/>
              </a:solidFill>
              <a:latin typeface="黑体" pitchFamily="49" charset="-122"/>
              <a:ea typeface="黑体" pitchFamily="49" charset="-122"/>
            </a:endParaRPr>
          </a:p>
        </p:txBody>
      </p:sp>
    </p:spTree>
    <p:extLst>
      <p:ext uri="{BB962C8B-B14F-4D97-AF65-F5344CB8AC3E}">
        <p14:creationId xmlns:p14="http://schemas.microsoft.com/office/powerpoint/2010/main" val="397530624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pic>
        <p:nvPicPr>
          <p:cNvPr id="10" name="图片 9" descr="PPT-Model_Henry_20110224 副本.png"/>
          <p:cNvPicPr>
            <a:picLocks noChangeAspect="1"/>
          </p:cNvPicPr>
          <p:nvPr userDrawn="1"/>
        </p:nvPicPr>
        <p:blipFill>
          <a:blip r:embed="rId2" cstate="print"/>
          <a:stretch>
            <a:fillRect/>
          </a:stretch>
        </p:blipFill>
        <p:spPr>
          <a:xfrm>
            <a:off x="0" y="0"/>
            <a:ext cx="9137720" cy="6858000"/>
          </a:xfrm>
          <a:prstGeom prst="rect">
            <a:avLst/>
          </a:prstGeom>
        </p:spPr>
      </p:pic>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1"/>
            <a:ext cx="4038600" cy="432913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dirty="0"/>
          </a:p>
        </p:txBody>
      </p:sp>
      <p:sp>
        <p:nvSpPr>
          <p:cNvPr id="4" name="内容占位符 3"/>
          <p:cNvSpPr>
            <a:spLocks noGrp="1"/>
          </p:cNvSpPr>
          <p:nvPr>
            <p:ph sz="half" idx="2"/>
          </p:nvPr>
        </p:nvSpPr>
        <p:spPr>
          <a:xfrm>
            <a:off x="4648200" y="1600201"/>
            <a:ext cx="4038600" cy="432913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11" name="TextBox 10"/>
          <p:cNvSpPr txBox="1"/>
          <p:nvPr userDrawn="1"/>
        </p:nvSpPr>
        <p:spPr>
          <a:xfrm>
            <a:off x="5572132" y="6334804"/>
            <a:ext cx="2026516" cy="523220"/>
          </a:xfrm>
          <a:prstGeom prst="rect">
            <a:avLst/>
          </a:prstGeom>
          <a:noFill/>
        </p:spPr>
        <p:txBody>
          <a:bodyPr wrap="none" rtlCol="0">
            <a:spAutoFit/>
          </a:bodyPr>
          <a:lstStyle/>
          <a:p>
            <a:pPr algn="ctr"/>
            <a:r>
              <a:rPr lang="en-US" altLang="zh-CN" sz="1400" dirty="0" smtClean="0">
                <a:solidFill>
                  <a:prstClr val="white"/>
                </a:solidFill>
                <a:latin typeface="Arial" pitchFamily="34" charset="0"/>
                <a:cs typeface="Arial" pitchFamily="34" charset="0"/>
              </a:rPr>
              <a:t>Infinitely Closer to Real</a:t>
            </a:r>
          </a:p>
          <a:p>
            <a:pPr algn="ctr"/>
            <a:r>
              <a:rPr lang="zh-CN" altLang="en-US" sz="1400" dirty="0" smtClean="0">
                <a:solidFill>
                  <a:prstClr val="white"/>
                </a:solidFill>
                <a:latin typeface="黑体" pitchFamily="49" charset="-122"/>
                <a:ea typeface="黑体" pitchFamily="49" charset="-122"/>
              </a:rPr>
              <a:t>无限接近真实！</a:t>
            </a:r>
            <a:endParaRPr lang="zh-CN" altLang="en-US" sz="1400" dirty="0">
              <a:solidFill>
                <a:prstClr val="white"/>
              </a:solidFill>
              <a:latin typeface="黑体" pitchFamily="49" charset="-122"/>
              <a:ea typeface="黑体" pitchFamily="49" charset="-122"/>
            </a:endParaRPr>
          </a:p>
        </p:txBody>
      </p:sp>
    </p:spTree>
    <p:extLst>
      <p:ext uri="{BB962C8B-B14F-4D97-AF65-F5344CB8AC3E}">
        <p14:creationId xmlns:p14="http://schemas.microsoft.com/office/powerpoint/2010/main" val="5752716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2011/12/27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pic>
        <p:nvPicPr>
          <p:cNvPr id="12" name="图片 11" descr="PPT-Model_Henry_20110224 副本.png"/>
          <p:cNvPicPr>
            <a:picLocks noChangeAspect="1"/>
          </p:cNvPicPr>
          <p:nvPr userDrawn="1"/>
        </p:nvPicPr>
        <p:blipFill>
          <a:blip r:embed="rId2" cstate="print"/>
          <a:stretch>
            <a:fillRect/>
          </a:stretch>
        </p:blipFill>
        <p:spPr>
          <a:xfrm>
            <a:off x="3140" y="0"/>
            <a:ext cx="9137720" cy="6858000"/>
          </a:xfrm>
          <a:prstGeom prst="rect">
            <a:avLst/>
          </a:prstGeom>
        </p:spPr>
      </p:pic>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dirty="0"/>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rgbClr val="0070C0"/>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13" name="TextBox 12"/>
          <p:cNvSpPr txBox="1"/>
          <p:nvPr userDrawn="1"/>
        </p:nvSpPr>
        <p:spPr>
          <a:xfrm>
            <a:off x="5572132" y="6334804"/>
            <a:ext cx="2026516" cy="523220"/>
          </a:xfrm>
          <a:prstGeom prst="rect">
            <a:avLst/>
          </a:prstGeom>
          <a:noFill/>
        </p:spPr>
        <p:txBody>
          <a:bodyPr wrap="none" rtlCol="0">
            <a:spAutoFit/>
          </a:bodyPr>
          <a:lstStyle/>
          <a:p>
            <a:pPr algn="ctr"/>
            <a:r>
              <a:rPr lang="en-US" altLang="zh-CN" sz="1400" dirty="0" smtClean="0">
                <a:solidFill>
                  <a:prstClr val="white"/>
                </a:solidFill>
                <a:latin typeface="Arial" pitchFamily="34" charset="0"/>
                <a:cs typeface="Arial" pitchFamily="34" charset="0"/>
              </a:rPr>
              <a:t>Infinitely Closer to Real</a:t>
            </a:r>
          </a:p>
          <a:p>
            <a:pPr algn="ctr"/>
            <a:r>
              <a:rPr lang="zh-CN" altLang="en-US" sz="1400" dirty="0" smtClean="0">
                <a:solidFill>
                  <a:prstClr val="white"/>
                </a:solidFill>
                <a:latin typeface="黑体" pitchFamily="49" charset="-122"/>
                <a:ea typeface="黑体" pitchFamily="49" charset="-122"/>
              </a:rPr>
              <a:t>无限接近真实！</a:t>
            </a:r>
            <a:endParaRPr lang="zh-CN" altLang="en-US" sz="1400" dirty="0">
              <a:solidFill>
                <a:prstClr val="white"/>
              </a:solidFill>
              <a:latin typeface="黑体" pitchFamily="49" charset="-122"/>
              <a:ea typeface="黑体" pitchFamily="49" charset="-122"/>
            </a:endParaRPr>
          </a:p>
        </p:txBody>
      </p:sp>
    </p:spTree>
    <p:extLst>
      <p:ext uri="{BB962C8B-B14F-4D97-AF65-F5344CB8AC3E}">
        <p14:creationId xmlns:p14="http://schemas.microsoft.com/office/powerpoint/2010/main" val="112594040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pic>
        <p:nvPicPr>
          <p:cNvPr id="13" name="图片 12" descr="PPT-Model_Henry_20110224 副本.png"/>
          <p:cNvPicPr>
            <a:picLocks noChangeAspect="1"/>
          </p:cNvPicPr>
          <p:nvPr userDrawn="1"/>
        </p:nvPicPr>
        <p:blipFill>
          <a:blip r:embed="rId2" cstate="print"/>
          <a:stretch>
            <a:fillRect/>
          </a:stretch>
        </p:blipFill>
        <p:spPr>
          <a:xfrm>
            <a:off x="3140" y="0"/>
            <a:ext cx="9137720" cy="6858000"/>
          </a:xfrm>
          <a:prstGeom prst="rect">
            <a:avLst/>
          </a:prstGeom>
        </p:spPr>
      </p:pic>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dirty="0"/>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75445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dirty="0"/>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75445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14" name="TextBox 13"/>
          <p:cNvSpPr txBox="1"/>
          <p:nvPr userDrawn="1"/>
        </p:nvSpPr>
        <p:spPr>
          <a:xfrm>
            <a:off x="5572132" y="6334804"/>
            <a:ext cx="2026516" cy="523220"/>
          </a:xfrm>
          <a:prstGeom prst="rect">
            <a:avLst/>
          </a:prstGeom>
          <a:noFill/>
        </p:spPr>
        <p:txBody>
          <a:bodyPr wrap="none" rtlCol="0">
            <a:spAutoFit/>
          </a:bodyPr>
          <a:lstStyle/>
          <a:p>
            <a:pPr algn="ctr"/>
            <a:r>
              <a:rPr lang="en-US" altLang="zh-CN" sz="1400" dirty="0" smtClean="0">
                <a:solidFill>
                  <a:prstClr val="white"/>
                </a:solidFill>
                <a:latin typeface="Arial" pitchFamily="34" charset="0"/>
                <a:cs typeface="Arial" pitchFamily="34" charset="0"/>
              </a:rPr>
              <a:t>Infinitely Closer to Real</a:t>
            </a:r>
          </a:p>
          <a:p>
            <a:pPr algn="ctr"/>
            <a:r>
              <a:rPr lang="zh-CN" altLang="en-US" sz="1400" dirty="0" smtClean="0">
                <a:solidFill>
                  <a:prstClr val="white"/>
                </a:solidFill>
                <a:latin typeface="黑体" pitchFamily="49" charset="-122"/>
                <a:ea typeface="黑体" pitchFamily="49" charset="-122"/>
              </a:rPr>
              <a:t>无限接近真实！</a:t>
            </a:r>
            <a:endParaRPr lang="zh-CN" altLang="en-US" sz="1400" dirty="0">
              <a:solidFill>
                <a:prstClr val="white"/>
              </a:solidFill>
              <a:latin typeface="黑体" pitchFamily="49" charset="-122"/>
              <a:ea typeface="黑体" pitchFamily="49" charset="-122"/>
            </a:endParaRPr>
          </a:p>
        </p:txBody>
      </p:sp>
    </p:spTree>
    <p:extLst>
      <p:ext uri="{BB962C8B-B14F-4D97-AF65-F5344CB8AC3E}">
        <p14:creationId xmlns:p14="http://schemas.microsoft.com/office/powerpoint/2010/main" val="252582811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pic>
        <p:nvPicPr>
          <p:cNvPr id="8" name="图片 7" descr="PPT-Model_Henry_20110224 副本.png"/>
          <p:cNvPicPr>
            <a:picLocks noChangeAspect="1"/>
          </p:cNvPicPr>
          <p:nvPr userDrawn="1"/>
        </p:nvPicPr>
        <p:blipFill>
          <a:blip r:embed="rId2" cstate="print"/>
          <a:stretch>
            <a:fillRect/>
          </a:stretch>
        </p:blipFill>
        <p:spPr>
          <a:xfrm>
            <a:off x="3140" y="0"/>
            <a:ext cx="9137720" cy="6858000"/>
          </a:xfrm>
          <a:prstGeom prst="rect">
            <a:avLst/>
          </a:prstGeom>
        </p:spPr>
      </p:pic>
      <p:sp>
        <p:nvSpPr>
          <p:cNvPr id="2" name="标题 1"/>
          <p:cNvSpPr>
            <a:spLocks noGrp="1"/>
          </p:cNvSpPr>
          <p:nvPr>
            <p:ph type="title"/>
          </p:nvPr>
        </p:nvSpPr>
        <p:spPr/>
        <p:txBody>
          <a:bodyPr/>
          <a:lstStyle/>
          <a:p>
            <a:r>
              <a:rPr lang="zh-CN" altLang="en-US" smtClean="0"/>
              <a:t>单击此处编辑母版标题样式</a:t>
            </a:r>
            <a:endParaRPr lang="zh-CN" altLang="en-US" dirty="0"/>
          </a:p>
        </p:txBody>
      </p:sp>
      <p:sp>
        <p:nvSpPr>
          <p:cNvPr id="9" name="TextBox 8"/>
          <p:cNvSpPr txBox="1"/>
          <p:nvPr userDrawn="1"/>
        </p:nvSpPr>
        <p:spPr>
          <a:xfrm>
            <a:off x="5572132" y="6334804"/>
            <a:ext cx="2026516" cy="523220"/>
          </a:xfrm>
          <a:prstGeom prst="rect">
            <a:avLst/>
          </a:prstGeom>
          <a:noFill/>
        </p:spPr>
        <p:txBody>
          <a:bodyPr wrap="none" rtlCol="0">
            <a:spAutoFit/>
          </a:bodyPr>
          <a:lstStyle/>
          <a:p>
            <a:pPr algn="ctr"/>
            <a:r>
              <a:rPr lang="en-US" altLang="zh-CN" sz="1400" dirty="0" smtClean="0">
                <a:solidFill>
                  <a:prstClr val="white"/>
                </a:solidFill>
                <a:latin typeface="Arial" pitchFamily="34" charset="0"/>
                <a:cs typeface="Arial" pitchFamily="34" charset="0"/>
              </a:rPr>
              <a:t>Infinitely Closer to Real</a:t>
            </a:r>
          </a:p>
          <a:p>
            <a:pPr algn="ctr"/>
            <a:r>
              <a:rPr lang="zh-CN" altLang="en-US" sz="1400" dirty="0" smtClean="0">
                <a:solidFill>
                  <a:prstClr val="white"/>
                </a:solidFill>
                <a:latin typeface="黑体" pitchFamily="49" charset="-122"/>
                <a:ea typeface="黑体" pitchFamily="49" charset="-122"/>
              </a:rPr>
              <a:t>无限接近真实！</a:t>
            </a:r>
            <a:endParaRPr lang="zh-CN" altLang="en-US" sz="1400" dirty="0">
              <a:solidFill>
                <a:prstClr val="white"/>
              </a:solidFill>
              <a:latin typeface="黑体" pitchFamily="49" charset="-122"/>
              <a:ea typeface="黑体" pitchFamily="49" charset="-122"/>
            </a:endParaRPr>
          </a:p>
        </p:txBody>
      </p:sp>
    </p:spTree>
    <p:extLst>
      <p:ext uri="{BB962C8B-B14F-4D97-AF65-F5344CB8AC3E}">
        <p14:creationId xmlns:p14="http://schemas.microsoft.com/office/powerpoint/2010/main" val="302869152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pic>
        <p:nvPicPr>
          <p:cNvPr id="7" name="图片 6" descr="PPT-Model_Henry_20110224 副本.png"/>
          <p:cNvPicPr>
            <a:picLocks noChangeAspect="1"/>
          </p:cNvPicPr>
          <p:nvPr userDrawn="1"/>
        </p:nvPicPr>
        <p:blipFill>
          <a:blip r:embed="rId2" cstate="print"/>
          <a:stretch>
            <a:fillRect/>
          </a:stretch>
        </p:blipFill>
        <p:spPr>
          <a:xfrm>
            <a:off x="3140" y="0"/>
            <a:ext cx="9137720" cy="6858000"/>
          </a:xfrm>
          <a:prstGeom prst="rect">
            <a:avLst/>
          </a:prstGeom>
        </p:spPr>
      </p:pic>
      <p:sp>
        <p:nvSpPr>
          <p:cNvPr id="8" name="TextBox 7"/>
          <p:cNvSpPr txBox="1"/>
          <p:nvPr userDrawn="1"/>
        </p:nvSpPr>
        <p:spPr>
          <a:xfrm>
            <a:off x="5572132" y="6334804"/>
            <a:ext cx="2026516" cy="523220"/>
          </a:xfrm>
          <a:prstGeom prst="rect">
            <a:avLst/>
          </a:prstGeom>
          <a:noFill/>
        </p:spPr>
        <p:txBody>
          <a:bodyPr wrap="none" rtlCol="0">
            <a:spAutoFit/>
          </a:bodyPr>
          <a:lstStyle/>
          <a:p>
            <a:pPr algn="ctr"/>
            <a:r>
              <a:rPr lang="en-US" altLang="zh-CN" sz="1400" dirty="0" smtClean="0">
                <a:solidFill>
                  <a:prstClr val="white"/>
                </a:solidFill>
                <a:latin typeface="Arial" pitchFamily="34" charset="0"/>
                <a:cs typeface="Arial" pitchFamily="34" charset="0"/>
              </a:rPr>
              <a:t>Infinitely Closer to Real</a:t>
            </a:r>
          </a:p>
          <a:p>
            <a:pPr algn="ctr"/>
            <a:r>
              <a:rPr lang="zh-CN" altLang="en-US" sz="1400" dirty="0" smtClean="0">
                <a:solidFill>
                  <a:prstClr val="white"/>
                </a:solidFill>
                <a:latin typeface="黑体" pitchFamily="49" charset="-122"/>
                <a:ea typeface="黑体" pitchFamily="49" charset="-122"/>
              </a:rPr>
              <a:t>无限接近真实！</a:t>
            </a:r>
            <a:endParaRPr lang="zh-CN" altLang="en-US" sz="1400" dirty="0">
              <a:solidFill>
                <a:prstClr val="white"/>
              </a:solidFill>
              <a:latin typeface="黑体" pitchFamily="49" charset="-122"/>
              <a:ea typeface="黑体" pitchFamily="49" charset="-122"/>
            </a:endParaRPr>
          </a:p>
        </p:txBody>
      </p:sp>
    </p:spTree>
    <p:extLst>
      <p:ext uri="{BB962C8B-B14F-4D97-AF65-F5344CB8AC3E}">
        <p14:creationId xmlns:p14="http://schemas.microsoft.com/office/powerpoint/2010/main" val="270397924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pic>
        <p:nvPicPr>
          <p:cNvPr id="10" name="图片 9" descr="PPT-Model_Henry_20110224 副本.png"/>
          <p:cNvPicPr>
            <a:picLocks noChangeAspect="1"/>
          </p:cNvPicPr>
          <p:nvPr userDrawn="1"/>
        </p:nvPicPr>
        <p:blipFill>
          <a:blip r:embed="rId2" cstate="print"/>
          <a:stretch>
            <a:fillRect/>
          </a:stretch>
        </p:blipFill>
        <p:spPr>
          <a:xfrm>
            <a:off x="3140" y="0"/>
            <a:ext cx="9137720" cy="6858000"/>
          </a:xfrm>
          <a:prstGeom prst="rect">
            <a:avLst/>
          </a:prstGeom>
        </p:spPr>
      </p:pic>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1"/>
            <a:ext cx="5111750" cy="558484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dirty="0"/>
          </a:p>
        </p:txBody>
      </p:sp>
      <p:sp>
        <p:nvSpPr>
          <p:cNvPr id="4" name="文本占位符 3"/>
          <p:cNvSpPr>
            <a:spLocks noGrp="1"/>
          </p:cNvSpPr>
          <p:nvPr>
            <p:ph type="body" sz="half" idx="2"/>
          </p:nvPr>
        </p:nvSpPr>
        <p:spPr>
          <a:xfrm>
            <a:off x="457200" y="1435101"/>
            <a:ext cx="3008313" cy="44227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11" name="TextBox 10"/>
          <p:cNvSpPr txBox="1"/>
          <p:nvPr userDrawn="1"/>
        </p:nvSpPr>
        <p:spPr>
          <a:xfrm>
            <a:off x="5572132" y="6334804"/>
            <a:ext cx="2026516" cy="523220"/>
          </a:xfrm>
          <a:prstGeom prst="rect">
            <a:avLst/>
          </a:prstGeom>
          <a:noFill/>
        </p:spPr>
        <p:txBody>
          <a:bodyPr wrap="none" rtlCol="0">
            <a:spAutoFit/>
          </a:bodyPr>
          <a:lstStyle/>
          <a:p>
            <a:pPr algn="ctr"/>
            <a:r>
              <a:rPr lang="en-US" altLang="zh-CN" sz="1400" dirty="0" smtClean="0">
                <a:solidFill>
                  <a:prstClr val="white"/>
                </a:solidFill>
                <a:latin typeface="Arial" pitchFamily="34" charset="0"/>
                <a:cs typeface="Arial" pitchFamily="34" charset="0"/>
              </a:rPr>
              <a:t>Infinitely Closer to Real</a:t>
            </a:r>
          </a:p>
          <a:p>
            <a:pPr algn="ctr"/>
            <a:r>
              <a:rPr lang="zh-CN" altLang="en-US" sz="1400" dirty="0" smtClean="0">
                <a:solidFill>
                  <a:prstClr val="white"/>
                </a:solidFill>
                <a:latin typeface="黑体" pitchFamily="49" charset="-122"/>
                <a:ea typeface="黑体" pitchFamily="49" charset="-122"/>
              </a:rPr>
              <a:t>无限接近真实！</a:t>
            </a:r>
            <a:endParaRPr lang="zh-CN" altLang="en-US" sz="1400" dirty="0">
              <a:solidFill>
                <a:prstClr val="white"/>
              </a:solidFill>
              <a:latin typeface="黑体" pitchFamily="49" charset="-122"/>
              <a:ea typeface="黑体" pitchFamily="49" charset="-122"/>
            </a:endParaRPr>
          </a:p>
        </p:txBody>
      </p:sp>
    </p:spTree>
    <p:extLst>
      <p:ext uri="{BB962C8B-B14F-4D97-AF65-F5344CB8AC3E}">
        <p14:creationId xmlns:p14="http://schemas.microsoft.com/office/powerpoint/2010/main" val="141015107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pic>
        <p:nvPicPr>
          <p:cNvPr id="10" name="图片 9" descr="PPT-Model_Henry_20110224 副本.png"/>
          <p:cNvPicPr>
            <a:picLocks noChangeAspect="1"/>
          </p:cNvPicPr>
          <p:nvPr userDrawn="1"/>
        </p:nvPicPr>
        <p:blipFill>
          <a:blip r:embed="rId2" cstate="print"/>
          <a:stretch>
            <a:fillRect/>
          </a:stretch>
        </p:blipFill>
        <p:spPr>
          <a:xfrm>
            <a:off x="3140" y="0"/>
            <a:ext cx="9137720" cy="6858000"/>
          </a:xfrm>
          <a:prstGeom prst="rect">
            <a:avLst/>
          </a:prstGeom>
        </p:spPr>
      </p:pic>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dirty="0"/>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zh-CN" altLang="en-US"/>
          </a:p>
        </p:txBody>
      </p:sp>
      <p:sp>
        <p:nvSpPr>
          <p:cNvPr id="4" name="文本占位符 3"/>
          <p:cNvSpPr>
            <a:spLocks noGrp="1"/>
          </p:cNvSpPr>
          <p:nvPr>
            <p:ph type="body" sz="half" idx="2"/>
          </p:nvPr>
        </p:nvSpPr>
        <p:spPr>
          <a:xfrm>
            <a:off x="1792288" y="5367338"/>
            <a:ext cx="5486400" cy="5619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11" name="TextBox 10"/>
          <p:cNvSpPr txBox="1"/>
          <p:nvPr userDrawn="1"/>
        </p:nvSpPr>
        <p:spPr>
          <a:xfrm>
            <a:off x="5572132" y="6334804"/>
            <a:ext cx="2026516" cy="523220"/>
          </a:xfrm>
          <a:prstGeom prst="rect">
            <a:avLst/>
          </a:prstGeom>
          <a:noFill/>
        </p:spPr>
        <p:txBody>
          <a:bodyPr wrap="none" rtlCol="0">
            <a:spAutoFit/>
          </a:bodyPr>
          <a:lstStyle/>
          <a:p>
            <a:pPr algn="ctr"/>
            <a:r>
              <a:rPr lang="en-US" altLang="zh-CN" sz="1400" dirty="0" smtClean="0">
                <a:solidFill>
                  <a:prstClr val="white"/>
                </a:solidFill>
                <a:latin typeface="Arial" pitchFamily="34" charset="0"/>
                <a:cs typeface="Arial" pitchFamily="34" charset="0"/>
              </a:rPr>
              <a:t>Infinitely Closer to Real</a:t>
            </a:r>
          </a:p>
          <a:p>
            <a:pPr algn="ctr"/>
            <a:r>
              <a:rPr lang="zh-CN" altLang="en-US" sz="1400" dirty="0" smtClean="0">
                <a:solidFill>
                  <a:prstClr val="white"/>
                </a:solidFill>
                <a:latin typeface="黑体" pitchFamily="49" charset="-122"/>
                <a:ea typeface="黑体" pitchFamily="49" charset="-122"/>
              </a:rPr>
              <a:t>无限接近真实！</a:t>
            </a:r>
            <a:endParaRPr lang="zh-CN" altLang="en-US" sz="1400" dirty="0">
              <a:solidFill>
                <a:prstClr val="white"/>
              </a:solidFill>
              <a:latin typeface="黑体" pitchFamily="49" charset="-122"/>
              <a:ea typeface="黑体" pitchFamily="49" charset="-122"/>
            </a:endParaRPr>
          </a:p>
        </p:txBody>
      </p:sp>
    </p:spTree>
    <p:extLst>
      <p:ext uri="{BB962C8B-B14F-4D97-AF65-F5344CB8AC3E}">
        <p14:creationId xmlns:p14="http://schemas.microsoft.com/office/powerpoint/2010/main" val="219617909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pic>
        <p:nvPicPr>
          <p:cNvPr id="9" name="图片 8" descr="PPT-Model_Henry_20110224 副本.png"/>
          <p:cNvPicPr>
            <a:picLocks noChangeAspect="1"/>
          </p:cNvPicPr>
          <p:nvPr userDrawn="1"/>
        </p:nvPicPr>
        <p:blipFill>
          <a:blip r:embed="rId2" cstate="print"/>
          <a:stretch>
            <a:fillRect/>
          </a:stretch>
        </p:blipFill>
        <p:spPr>
          <a:xfrm>
            <a:off x="3140" y="0"/>
            <a:ext cx="9137720" cy="6858000"/>
          </a:xfrm>
          <a:prstGeom prst="rect">
            <a:avLst/>
          </a:prstGeom>
        </p:spPr>
      </p:pic>
      <p:sp>
        <p:nvSpPr>
          <p:cNvPr id="2" name="标题 1"/>
          <p:cNvSpPr>
            <a:spLocks noGrp="1"/>
          </p:cNvSpPr>
          <p:nvPr>
            <p:ph type="title"/>
          </p:nvPr>
        </p:nvSpPr>
        <p:spPr/>
        <p:txBody>
          <a:bodyPr/>
          <a:lstStyle/>
          <a:p>
            <a:r>
              <a:rPr lang="zh-CN" altLang="en-US" smtClean="0"/>
              <a:t>单击此处编辑母版标题样式</a:t>
            </a:r>
            <a:endParaRPr lang="zh-CN" altLang="en-US" dirty="0"/>
          </a:p>
        </p:txBody>
      </p:sp>
      <p:sp>
        <p:nvSpPr>
          <p:cNvPr id="3" name="竖排文字占位符 2"/>
          <p:cNvSpPr>
            <a:spLocks noGrp="1"/>
          </p:cNvSpPr>
          <p:nvPr>
            <p:ph type="body" orient="vert" idx="1"/>
          </p:nvPr>
        </p:nvSpPr>
        <p:spPr>
          <a:xfrm>
            <a:off x="457200" y="1600201"/>
            <a:ext cx="8229600" cy="432913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dirty="0"/>
          </a:p>
        </p:txBody>
      </p:sp>
      <p:sp>
        <p:nvSpPr>
          <p:cNvPr id="10" name="TextBox 9"/>
          <p:cNvSpPr txBox="1"/>
          <p:nvPr userDrawn="1"/>
        </p:nvSpPr>
        <p:spPr>
          <a:xfrm>
            <a:off x="5572132" y="6334804"/>
            <a:ext cx="2026516" cy="523220"/>
          </a:xfrm>
          <a:prstGeom prst="rect">
            <a:avLst/>
          </a:prstGeom>
          <a:noFill/>
        </p:spPr>
        <p:txBody>
          <a:bodyPr wrap="none" rtlCol="0">
            <a:spAutoFit/>
          </a:bodyPr>
          <a:lstStyle/>
          <a:p>
            <a:pPr algn="ctr"/>
            <a:r>
              <a:rPr lang="en-US" altLang="zh-CN" sz="1400" dirty="0" smtClean="0">
                <a:solidFill>
                  <a:prstClr val="white"/>
                </a:solidFill>
                <a:latin typeface="Arial" pitchFamily="34" charset="0"/>
                <a:cs typeface="Arial" pitchFamily="34" charset="0"/>
              </a:rPr>
              <a:t>Infinitely Closer to Real</a:t>
            </a:r>
          </a:p>
          <a:p>
            <a:pPr algn="ctr"/>
            <a:r>
              <a:rPr lang="zh-CN" altLang="en-US" sz="1400" dirty="0" smtClean="0">
                <a:solidFill>
                  <a:prstClr val="white"/>
                </a:solidFill>
                <a:latin typeface="黑体" pitchFamily="49" charset="-122"/>
                <a:ea typeface="黑体" pitchFamily="49" charset="-122"/>
              </a:rPr>
              <a:t>无限接近真实！</a:t>
            </a:r>
            <a:endParaRPr lang="zh-CN" altLang="en-US" sz="1400" dirty="0">
              <a:solidFill>
                <a:prstClr val="white"/>
              </a:solidFill>
              <a:latin typeface="黑体" pitchFamily="49" charset="-122"/>
              <a:ea typeface="黑体" pitchFamily="49" charset="-122"/>
            </a:endParaRPr>
          </a:p>
        </p:txBody>
      </p:sp>
    </p:spTree>
    <p:extLst>
      <p:ext uri="{BB962C8B-B14F-4D97-AF65-F5344CB8AC3E}">
        <p14:creationId xmlns:p14="http://schemas.microsoft.com/office/powerpoint/2010/main" val="118268095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pic>
        <p:nvPicPr>
          <p:cNvPr id="10" name="图片 9" descr="PPT-Model_Henry_20110224 副本.png"/>
          <p:cNvPicPr>
            <a:picLocks noChangeAspect="1"/>
          </p:cNvPicPr>
          <p:nvPr userDrawn="1"/>
        </p:nvPicPr>
        <p:blipFill>
          <a:blip r:embed="rId2" cstate="print"/>
          <a:stretch>
            <a:fillRect/>
          </a:stretch>
        </p:blipFill>
        <p:spPr>
          <a:xfrm>
            <a:off x="3140" y="0"/>
            <a:ext cx="9137720" cy="6858000"/>
          </a:xfrm>
          <a:prstGeom prst="rect">
            <a:avLst/>
          </a:prstGeom>
        </p:spPr>
      </p:pic>
      <p:sp>
        <p:nvSpPr>
          <p:cNvPr id="2" name="竖排标题 1"/>
          <p:cNvSpPr>
            <a:spLocks noGrp="1"/>
          </p:cNvSpPr>
          <p:nvPr>
            <p:ph type="title" orient="vert"/>
          </p:nvPr>
        </p:nvSpPr>
        <p:spPr>
          <a:xfrm>
            <a:off x="6629400" y="274639"/>
            <a:ext cx="2057400" cy="5654692"/>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9"/>
            <a:ext cx="6019800" cy="5654692"/>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11" name="TextBox 10"/>
          <p:cNvSpPr txBox="1"/>
          <p:nvPr userDrawn="1"/>
        </p:nvSpPr>
        <p:spPr>
          <a:xfrm>
            <a:off x="5572132" y="6334804"/>
            <a:ext cx="2026516" cy="523220"/>
          </a:xfrm>
          <a:prstGeom prst="rect">
            <a:avLst/>
          </a:prstGeom>
          <a:noFill/>
        </p:spPr>
        <p:txBody>
          <a:bodyPr wrap="none" rtlCol="0">
            <a:spAutoFit/>
          </a:bodyPr>
          <a:lstStyle/>
          <a:p>
            <a:pPr algn="ctr"/>
            <a:r>
              <a:rPr lang="en-US" altLang="zh-CN" sz="1400" dirty="0" smtClean="0">
                <a:solidFill>
                  <a:prstClr val="white"/>
                </a:solidFill>
                <a:latin typeface="Arial" pitchFamily="34" charset="0"/>
                <a:cs typeface="Arial" pitchFamily="34" charset="0"/>
              </a:rPr>
              <a:t>Infinitely Closer to Real</a:t>
            </a:r>
          </a:p>
          <a:p>
            <a:pPr algn="ctr"/>
            <a:r>
              <a:rPr lang="zh-CN" altLang="en-US" sz="1400" dirty="0" smtClean="0">
                <a:solidFill>
                  <a:prstClr val="white"/>
                </a:solidFill>
                <a:latin typeface="黑体" pitchFamily="49" charset="-122"/>
                <a:ea typeface="黑体" pitchFamily="49" charset="-122"/>
              </a:rPr>
              <a:t>无限接近真实！</a:t>
            </a:r>
            <a:endParaRPr lang="zh-CN" altLang="en-US" sz="1400" dirty="0">
              <a:solidFill>
                <a:prstClr val="white"/>
              </a:solidFill>
              <a:latin typeface="黑体" pitchFamily="49" charset="-122"/>
              <a:ea typeface="黑体" pitchFamily="49" charset="-122"/>
            </a:endParaRPr>
          </a:p>
        </p:txBody>
      </p:sp>
    </p:spTree>
    <p:extLst>
      <p:ext uri="{BB962C8B-B14F-4D97-AF65-F5344CB8AC3E}">
        <p14:creationId xmlns:p14="http://schemas.microsoft.com/office/powerpoint/2010/main" val="324072085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 preserve="1">
  <p:cSld name="内插页">
    <p:spTree>
      <p:nvGrpSpPr>
        <p:cNvPr id="1" name=""/>
        <p:cNvGrpSpPr/>
        <p:nvPr/>
      </p:nvGrpSpPr>
      <p:grpSpPr>
        <a:xfrm>
          <a:off x="0" y="0"/>
          <a:ext cx="0" cy="0"/>
          <a:chOff x="0" y="0"/>
          <a:chExt cx="0" cy="0"/>
        </a:xfrm>
      </p:grpSpPr>
      <p:pic>
        <p:nvPicPr>
          <p:cNvPr id="5" name="图片 4" descr="PPT-model-cover-A.png"/>
          <p:cNvPicPr>
            <a:picLocks noChangeAspect="1"/>
          </p:cNvPicPr>
          <p:nvPr userDrawn="1"/>
        </p:nvPicPr>
        <p:blipFill>
          <a:blip r:embed="rId2" cstate="print"/>
          <a:stretch>
            <a:fillRect/>
          </a:stretch>
        </p:blipFill>
        <p:spPr>
          <a:xfrm>
            <a:off x="0" y="0"/>
            <a:ext cx="9144000" cy="6858000"/>
          </a:xfrm>
          <a:prstGeom prst="rect">
            <a:avLst/>
          </a:prstGeom>
        </p:spPr>
      </p:pic>
      <p:sp>
        <p:nvSpPr>
          <p:cNvPr id="2" name="标题 1"/>
          <p:cNvSpPr>
            <a:spLocks noGrp="1"/>
          </p:cNvSpPr>
          <p:nvPr>
            <p:ph type="ctrTitle"/>
          </p:nvPr>
        </p:nvSpPr>
        <p:spPr>
          <a:xfrm>
            <a:off x="685800" y="714356"/>
            <a:ext cx="7772400" cy="1470025"/>
          </a:xfrm>
        </p:spPr>
        <p:txBody>
          <a:bodyPr/>
          <a:lstStyle/>
          <a:p>
            <a:r>
              <a:rPr lang="zh-CN" altLang="en-US" smtClean="0"/>
              <a:t>单击此处编辑母版标题样式</a:t>
            </a:r>
            <a:endParaRPr lang="zh-CN" altLang="en-US" dirty="0"/>
          </a:p>
        </p:txBody>
      </p:sp>
      <p:sp>
        <p:nvSpPr>
          <p:cNvPr id="3" name="副标题 2"/>
          <p:cNvSpPr>
            <a:spLocks noGrp="1"/>
          </p:cNvSpPr>
          <p:nvPr>
            <p:ph type="subTitle" idx="1"/>
          </p:nvPr>
        </p:nvSpPr>
        <p:spPr>
          <a:xfrm>
            <a:off x="1371600" y="2285992"/>
            <a:ext cx="6400800" cy="1357322"/>
          </a:xfrm>
        </p:spPr>
        <p:txBody>
          <a:bodyPr/>
          <a:lstStyle>
            <a:lvl1pPr marL="0" indent="0" algn="ctr">
              <a:buNone/>
              <a:defRPr>
                <a:solidFill>
                  <a:srgbClr val="0070C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dirty="0"/>
          </a:p>
        </p:txBody>
      </p:sp>
      <p:sp>
        <p:nvSpPr>
          <p:cNvPr id="6" name="TextBox 6"/>
          <p:cNvSpPr txBox="1"/>
          <p:nvPr userDrawn="1"/>
        </p:nvSpPr>
        <p:spPr>
          <a:xfrm>
            <a:off x="6228184" y="5805264"/>
            <a:ext cx="2026516" cy="523220"/>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zh-CN" sz="1400" dirty="0" smtClean="0">
                <a:solidFill>
                  <a:prstClr val="white"/>
                </a:solidFill>
                <a:latin typeface="Arial" pitchFamily="34" charset="0"/>
                <a:cs typeface="Arial" pitchFamily="34" charset="0"/>
              </a:rPr>
              <a:t>Infinitely Closer to Real</a:t>
            </a:r>
          </a:p>
          <a:p>
            <a:pPr algn="ctr"/>
            <a:r>
              <a:rPr lang="zh-CN" altLang="en-US" sz="1400" dirty="0" smtClean="0">
                <a:solidFill>
                  <a:prstClr val="white"/>
                </a:solidFill>
                <a:latin typeface="黑体" pitchFamily="49" charset="-122"/>
                <a:ea typeface="黑体" pitchFamily="49" charset="-122"/>
              </a:rPr>
              <a:t>无限接近真实！</a:t>
            </a:r>
            <a:endParaRPr lang="zh-CN" altLang="en-US" sz="1400" dirty="0">
              <a:solidFill>
                <a:prstClr val="white"/>
              </a:solidFill>
              <a:latin typeface="黑体" pitchFamily="49" charset="-122"/>
              <a:ea typeface="黑体" pitchFamily="49" charset="-122"/>
            </a:endParaRPr>
          </a:p>
        </p:txBody>
      </p:sp>
    </p:spTree>
    <p:extLst>
      <p:ext uri="{BB962C8B-B14F-4D97-AF65-F5344CB8AC3E}">
        <p14:creationId xmlns:p14="http://schemas.microsoft.com/office/powerpoint/2010/main" val="258941184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结束页">
    <p:spTree>
      <p:nvGrpSpPr>
        <p:cNvPr id="1" name=""/>
        <p:cNvGrpSpPr/>
        <p:nvPr/>
      </p:nvGrpSpPr>
      <p:grpSpPr>
        <a:xfrm>
          <a:off x="0" y="0"/>
          <a:ext cx="0" cy="0"/>
          <a:chOff x="0" y="0"/>
          <a:chExt cx="0" cy="0"/>
        </a:xfrm>
      </p:grpSpPr>
      <p:pic>
        <p:nvPicPr>
          <p:cNvPr id="8" name="图片 7" descr="PPT-model-cover-A.png"/>
          <p:cNvPicPr>
            <a:picLocks noChangeAspect="1"/>
          </p:cNvPicPr>
          <p:nvPr userDrawn="1"/>
        </p:nvPicPr>
        <p:blipFill>
          <a:blip r:embed="rId2" cstate="print"/>
          <a:stretch>
            <a:fillRect/>
          </a:stretch>
        </p:blipFill>
        <p:spPr>
          <a:xfrm>
            <a:off x="0" y="0"/>
            <a:ext cx="9144000" cy="6858000"/>
          </a:xfrm>
          <a:prstGeom prst="rect">
            <a:avLst/>
          </a:prstGeom>
        </p:spPr>
      </p:pic>
      <p:sp>
        <p:nvSpPr>
          <p:cNvPr id="7" name="副标题 2"/>
          <p:cNvSpPr>
            <a:spLocks noGrp="1"/>
          </p:cNvSpPr>
          <p:nvPr>
            <p:ph type="subTitle" idx="1"/>
          </p:nvPr>
        </p:nvSpPr>
        <p:spPr>
          <a:xfrm>
            <a:off x="1371600" y="2285992"/>
            <a:ext cx="6400800" cy="1357322"/>
          </a:xfrm>
        </p:spPr>
        <p:txBody>
          <a:bodyPr/>
          <a:lstStyle>
            <a:lvl1pPr marL="0" indent="0" algn="ctr">
              <a:buNone/>
              <a:defRPr>
                <a:solidFill>
                  <a:srgbClr val="0070C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dirty="0"/>
          </a:p>
        </p:txBody>
      </p:sp>
      <p:pic>
        <p:nvPicPr>
          <p:cNvPr id="3" name="图片 2" descr="400.png"/>
          <p:cNvPicPr>
            <a:picLocks noChangeAspect="1"/>
          </p:cNvPicPr>
          <p:nvPr userDrawn="1"/>
        </p:nvPicPr>
        <p:blipFill>
          <a:blip r:embed="rId3" cstate="print"/>
          <a:stretch>
            <a:fillRect/>
          </a:stretch>
        </p:blipFill>
        <p:spPr>
          <a:xfrm>
            <a:off x="6300192" y="5589240"/>
            <a:ext cx="2192277" cy="647166"/>
          </a:xfrm>
          <a:prstGeom prst="rect">
            <a:avLst/>
          </a:prstGeom>
        </p:spPr>
      </p:pic>
      <p:pic>
        <p:nvPicPr>
          <p:cNvPr id="4" name="图片 3" descr="VIX40-58.png"/>
          <p:cNvPicPr>
            <a:picLocks noChangeAspect="1"/>
          </p:cNvPicPr>
          <p:nvPr userDrawn="1"/>
        </p:nvPicPr>
        <p:blipFill>
          <a:blip r:embed="rId4" cstate="print"/>
          <a:stretch>
            <a:fillRect/>
          </a:stretch>
        </p:blipFill>
        <p:spPr>
          <a:xfrm>
            <a:off x="611560" y="5805264"/>
            <a:ext cx="2664296" cy="222863"/>
          </a:xfrm>
          <a:prstGeom prst="rect">
            <a:avLst/>
          </a:prstGeom>
        </p:spPr>
      </p:pic>
      <p:sp>
        <p:nvSpPr>
          <p:cNvPr id="9" name="标题 1"/>
          <p:cNvSpPr>
            <a:spLocks noGrp="1"/>
          </p:cNvSpPr>
          <p:nvPr>
            <p:ph type="ctrTitle"/>
          </p:nvPr>
        </p:nvSpPr>
        <p:spPr>
          <a:xfrm>
            <a:off x="685800" y="714356"/>
            <a:ext cx="7772400" cy="1470025"/>
          </a:xfrm>
        </p:spPr>
        <p:txBody>
          <a:bodyPr/>
          <a:lstStyle/>
          <a:p>
            <a:r>
              <a:rPr lang="zh-CN" altLang="en-US" smtClean="0"/>
              <a:t>单击此处编辑母版标题样式</a:t>
            </a:r>
            <a:endParaRPr lang="zh-CN" altLang="en-US"/>
          </a:p>
        </p:txBody>
      </p:sp>
    </p:spTree>
    <p:extLst>
      <p:ext uri="{BB962C8B-B14F-4D97-AF65-F5344CB8AC3E}">
        <p14:creationId xmlns:p14="http://schemas.microsoft.com/office/powerpoint/2010/main" val="39933111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t>2011/12/27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t>2011/12/27</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t>2011/12/27</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t>2011/12/27</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2011/12/27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2011/12/27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image" Target="../media/image2.png"/><Relationship Id="rId2" Type="http://schemas.openxmlformats.org/officeDocument/2006/relationships/slideLayout" Target="../slideLayouts/slideLayout13.xml"/><Relationship Id="rId16" Type="http://schemas.openxmlformats.org/officeDocument/2006/relationships/image" Target="../media/image1.pn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heme" Target="../theme/theme2.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13" Type="http://schemas.openxmlformats.org/officeDocument/2006/relationships/slideLayout" Target="../slideLayouts/slideLayout38.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slideLayout" Target="../slideLayouts/slideLayout37.xml"/><Relationship Id="rId17" Type="http://schemas.openxmlformats.org/officeDocument/2006/relationships/image" Target="../media/image2.png"/><Relationship Id="rId2" Type="http://schemas.openxmlformats.org/officeDocument/2006/relationships/slideLayout" Target="../slideLayouts/slideLayout27.xml"/><Relationship Id="rId16" Type="http://schemas.openxmlformats.org/officeDocument/2006/relationships/image" Target="../media/image1.png"/><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5" Type="http://schemas.openxmlformats.org/officeDocument/2006/relationships/theme" Target="../theme/theme3.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 Id="rId14" Type="http://schemas.openxmlformats.org/officeDocument/2006/relationships/slideLayout" Target="../slideLayouts/slideLayout3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t>2011/12/27</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图片 4" descr="PPT-Model_Henry_20110224 副本.png"/>
          <p:cNvPicPr>
            <a:picLocks noChangeAspect="1"/>
          </p:cNvPicPr>
          <p:nvPr/>
        </p:nvPicPr>
        <p:blipFill>
          <a:blip r:embed="rId16" cstate="print"/>
          <a:stretch>
            <a:fillRect/>
          </a:stretch>
        </p:blipFill>
        <p:spPr>
          <a:xfrm>
            <a:off x="3140" y="0"/>
            <a:ext cx="9137720" cy="6858000"/>
          </a:xfrm>
          <a:prstGeom prst="rect">
            <a:avLst/>
          </a:prstGeom>
        </p:spPr>
      </p:pic>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dirty="0" smtClean="0"/>
              <a:t>单击此处编辑母版标题样式</a:t>
            </a:r>
            <a:endParaRPr lang="zh-CN" altLang="en-US" dirty="0"/>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pic>
        <p:nvPicPr>
          <p:cNvPr id="8" name="图片 7" descr="cntech.png"/>
          <p:cNvPicPr>
            <a:picLocks noChangeAspect="1"/>
          </p:cNvPicPr>
          <p:nvPr/>
        </p:nvPicPr>
        <p:blipFill>
          <a:blip r:embed="rId17" cstate="print"/>
          <a:stretch>
            <a:fillRect/>
          </a:stretch>
        </p:blipFill>
        <p:spPr>
          <a:xfrm>
            <a:off x="7286644" y="214290"/>
            <a:ext cx="1384365" cy="307490"/>
          </a:xfrm>
          <a:prstGeom prst="rect">
            <a:avLst/>
          </a:prstGeom>
        </p:spPr>
      </p:pic>
      <p:sp>
        <p:nvSpPr>
          <p:cNvPr id="6" name="TextBox 5"/>
          <p:cNvSpPr txBox="1"/>
          <p:nvPr/>
        </p:nvSpPr>
        <p:spPr>
          <a:xfrm>
            <a:off x="5572132" y="6334804"/>
            <a:ext cx="2026516" cy="523220"/>
          </a:xfrm>
          <a:prstGeom prst="rect">
            <a:avLst/>
          </a:prstGeom>
          <a:noFill/>
        </p:spPr>
        <p:txBody>
          <a:bodyPr wrap="none" rtlCol="0">
            <a:spAutoFit/>
          </a:bodyPr>
          <a:lstStyle/>
          <a:p>
            <a:pPr algn="ctr"/>
            <a:r>
              <a:rPr lang="en-US" altLang="zh-CN" sz="1400" dirty="0" smtClean="0">
                <a:solidFill>
                  <a:prstClr val="white"/>
                </a:solidFill>
                <a:latin typeface="Arial" pitchFamily="34" charset="0"/>
                <a:cs typeface="Arial" pitchFamily="34" charset="0"/>
              </a:rPr>
              <a:t>Infinitely Closer to Real</a:t>
            </a:r>
          </a:p>
          <a:p>
            <a:pPr algn="ctr"/>
            <a:r>
              <a:rPr lang="zh-CN" altLang="en-US" sz="1400" dirty="0" smtClean="0">
                <a:solidFill>
                  <a:prstClr val="white"/>
                </a:solidFill>
                <a:latin typeface="黑体" pitchFamily="49" charset="-122"/>
                <a:ea typeface="黑体" pitchFamily="49" charset="-122"/>
              </a:rPr>
              <a:t>无限接近真实！</a:t>
            </a:r>
            <a:endParaRPr lang="zh-CN" altLang="en-US" sz="1400" dirty="0">
              <a:solidFill>
                <a:prstClr val="white"/>
              </a:solidFill>
              <a:latin typeface="黑体" pitchFamily="49" charset="-122"/>
              <a:ea typeface="黑体" pitchFamily="49" charset="-122"/>
            </a:endParaRPr>
          </a:p>
        </p:txBody>
      </p:sp>
    </p:spTree>
    <p:extLst>
      <p:ext uri="{BB962C8B-B14F-4D97-AF65-F5344CB8AC3E}">
        <p14:creationId xmlns:p14="http://schemas.microsoft.com/office/powerpoint/2010/main" val="25175212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ctr" defTabSz="914400" rtl="0" eaLnBrk="1" latinLnBrk="0" hangingPunct="1">
        <a:spcBef>
          <a:spcPct val="0"/>
        </a:spcBef>
        <a:buNone/>
        <a:defRPr sz="4400" kern="1200">
          <a:solidFill>
            <a:srgbClr val="0070C0"/>
          </a:solidFill>
          <a:latin typeface="黑体" pitchFamily="49" charset="-122"/>
          <a:ea typeface="黑体" pitchFamily="49" charset="-122"/>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仿宋" pitchFamily="49" charset="-122"/>
          <a:ea typeface="仿宋" pitchFamily="49" charset="-122"/>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仿宋" pitchFamily="49" charset="-122"/>
          <a:ea typeface="仿宋" pitchFamily="49" charset="-122"/>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仿宋" pitchFamily="49" charset="-122"/>
          <a:ea typeface="仿宋" pitchFamily="49" charset="-122"/>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仿宋" pitchFamily="49" charset="-122"/>
          <a:ea typeface="仿宋" pitchFamily="49" charset="-122"/>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仿宋" pitchFamily="49" charset="-122"/>
          <a:ea typeface="仿宋" pitchFamily="49"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图片 4" descr="PPT-Model_Henry_20110224 副本.png"/>
          <p:cNvPicPr>
            <a:picLocks noChangeAspect="1"/>
          </p:cNvPicPr>
          <p:nvPr/>
        </p:nvPicPr>
        <p:blipFill>
          <a:blip r:embed="rId16" cstate="print"/>
          <a:stretch>
            <a:fillRect/>
          </a:stretch>
        </p:blipFill>
        <p:spPr>
          <a:xfrm>
            <a:off x="3140" y="0"/>
            <a:ext cx="9137720" cy="6858000"/>
          </a:xfrm>
          <a:prstGeom prst="rect">
            <a:avLst/>
          </a:prstGeom>
        </p:spPr>
      </p:pic>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dirty="0" smtClean="0"/>
              <a:t>单击此处编辑母版标题样式</a:t>
            </a:r>
            <a:endParaRPr lang="zh-CN" altLang="en-US" dirty="0"/>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pic>
        <p:nvPicPr>
          <p:cNvPr id="8" name="图片 7" descr="cntech.png"/>
          <p:cNvPicPr>
            <a:picLocks noChangeAspect="1"/>
          </p:cNvPicPr>
          <p:nvPr/>
        </p:nvPicPr>
        <p:blipFill>
          <a:blip r:embed="rId17" cstate="print"/>
          <a:stretch>
            <a:fillRect/>
          </a:stretch>
        </p:blipFill>
        <p:spPr>
          <a:xfrm>
            <a:off x="7286644" y="214290"/>
            <a:ext cx="1384365" cy="307490"/>
          </a:xfrm>
          <a:prstGeom prst="rect">
            <a:avLst/>
          </a:prstGeom>
        </p:spPr>
      </p:pic>
      <p:sp>
        <p:nvSpPr>
          <p:cNvPr id="6" name="TextBox 5"/>
          <p:cNvSpPr txBox="1"/>
          <p:nvPr/>
        </p:nvSpPr>
        <p:spPr>
          <a:xfrm>
            <a:off x="5572132" y="6334804"/>
            <a:ext cx="2026516" cy="523220"/>
          </a:xfrm>
          <a:prstGeom prst="rect">
            <a:avLst/>
          </a:prstGeom>
          <a:noFill/>
        </p:spPr>
        <p:txBody>
          <a:bodyPr wrap="none" rtlCol="0">
            <a:spAutoFit/>
          </a:bodyPr>
          <a:lstStyle/>
          <a:p>
            <a:pPr algn="ctr"/>
            <a:r>
              <a:rPr lang="en-US" altLang="zh-CN" sz="1400" dirty="0" smtClean="0">
                <a:solidFill>
                  <a:prstClr val="white"/>
                </a:solidFill>
                <a:latin typeface="Arial" pitchFamily="34" charset="0"/>
                <a:cs typeface="Arial" pitchFamily="34" charset="0"/>
              </a:rPr>
              <a:t>Infinitely Closer to Real</a:t>
            </a:r>
          </a:p>
          <a:p>
            <a:pPr algn="ctr"/>
            <a:r>
              <a:rPr lang="zh-CN" altLang="en-US" sz="1400" dirty="0" smtClean="0">
                <a:solidFill>
                  <a:prstClr val="white"/>
                </a:solidFill>
                <a:latin typeface="黑体" pitchFamily="49" charset="-122"/>
                <a:ea typeface="黑体" pitchFamily="49" charset="-122"/>
              </a:rPr>
              <a:t>无限接近真实！</a:t>
            </a:r>
            <a:endParaRPr lang="zh-CN" altLang="en-US" sz="1400" dirty="0">
              <a:solidFill>
                <a:prstClr val="white"/>
              </a:solidFill>
              <a:latin typeface="黑体" pitchFamily="49" charset="-122"/>
              <a:ea typeface="黑体" pitchFamily="49" charset="-122"/>
            </a:endParaRPr>
          </a:p>
        </p:txBody>
      </p:sp>
    </p:spTree>
    <p:extLst>
      <p:ext uri="{BB962C8B-B14F-4D97-AF65-F5344CB8AC3E}">
        <p14:creationId xmlns:p14="http://schemas.microsoft.com/office/powerpoint/2010/main" val="2692046572"/>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 id="2147483688" r:id="rId13"/>
    <p:sldLayoutId id="2147483689" r:id="rId14"/>
  </p:sldLayoutIdLst>
  <p:txStyles>
    <p:titleStyle>
      <a:lvl1pPr algn="ctr" defTabSz="914400" rtl="0" eaLnBrk="1" latinLnBrk="0" hangingPunct="1">
        <a:spcBef>
          <a:spcPct val="0"/>
        </a:spcBef>
        <a:buNone/>
        <a:defRPr sz="4400" kern="1200">
          <a:solidFill>
            <a:srgbClr val="0070C0"/>
          </a:solidFill>
          <a:latin typeface="黑体" pitchFamily="49" charset="-122"/>
          <a:ea typeface="黑体" pitchFamily="49" charset="-122"/>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仿宋" pitchFamily="49" charset="-122"/>
          <a:ea typeface="仿宋" pitchFamily="49" charset="-122"/>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仿宋" pitchFamily="49" charset="-122"/>
          <a:ea typeface="仿宋" pitchFamily="49" charset="-122"/>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仿宋" pitchFamily="49" charset="-122"/>
          <a:ea typeface="仿宋" pitchFamily="49" charset="-122"/>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仿宋" pitchFamily="49" charset="-122"/>
          <a:ea typeface="仿宋" pitchFamily="49" charset="-122"/>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仿宋" pitchFamily="49" charset="-122"/>
          <a:ea typeface="仿宋" pitchFamily="49"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19.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9.xml"/></Relationships>
</file>

<file path=ppt/slides/_rels/slide12.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notesSlide" Target="../notesSlides/notesSlide5.xml"/><Relationship Id="rId7" Type="http://schemas.openxmlformats.org/officeDocument/2006/relationships/image" Target="../media/image22.wmf"/><Relationship Id="rId2" Type="http://schemas.openxmlformats.org/officeDocument/2006/relationships/slideLayout" Target="../slideLayouts/slideLayout19.xml"/><Relationship Id="rId1" Type="http://schemas.openxmlformats.org/officeDocument/2006/relationships/vmlDrawing" Target="../drawings/vmlDrawing2.vml"/><Relationship Id="rId6" Type="http://schemas.openxmlformats.org/officeDocument/2006/relationships/oleObject" Target="../embeddings/oleObject4.bin"/><Relationship Id="rId5" Type="http://schemas.openxmlformats.org/officeDocument/2006/relationships/image" Target="../media/image21.wmf"/><Relationship Id="rId4" Type="http://schemas.openxmlformats.org/officeDocument/2006/relationships/oleObject" Target="../embeddings/oleObject3.bin"/></Relationships>
</file>

<file path=ppt/slides/_rels/slide14.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19.xml"/><Relationship Id="rId5" Type="http://schemas.openxmlformats.org/officeDocument/2006/relationships/image" Target="../media/image27.png"/><Relationship Id="rId4" Type="http://schemas.openxmlformats.org/officeDocument/2006/relationships/image" Target="../media/image26.png"/></Relationships>
</file>

<file path=ppt/slides/_rels/slide15.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28.png"/><Relationship Id="rId1" Type="http://schemas.openxmlformats.org/officeDocument/2006/relationships/slideLayout" Target="../slideLayouts/slideLayout19.xml"/><Relationship Id="rId4" Type="http://schemas.openxmlformats.org/officeDocument/2006/relationships/image" Target="../media/image31.png"/></Relationships>
</file>

<file path=ppt/slides/_rels/slide16.xml.rels><?xml version="1.0" encoding="UTF-8" standalone="yes"?>
<Relationships xmlns="http://schemas.openxmlformats.org/package/2006/relationships"><Relationship Id="rId3" Type="http://schemas.openxmlformats.org/officeDocument/2006/relationships/image" Target="../media/image132.png"/><Relationship Id="rId2" Type="http://schemas.openxmlformats.org/officeDocument/2006/relationships/notesSlide" Target="../notesSlides/notesSlide6.xml"/><Relationship Id="rId1" Type="http://schemas.openxmlformats.org/officeDocument/2006/relationships/slideLayout" Target="../slideLayouts/slideLayout19.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19.xml"/><Relationship Id="rId1" Type="http://schemas.openxmlformats.org/officeDocument/2006/relationships/vmlDrawing" Target="../drawings/vmlDrawing3.vml"/><Relationship Id="rId4" Type="http://schemas.openxmlformats.org/officeDocument/2006/relationships/image" Target="../media/image32.wmf"/></Relationships>
</file>

<file path=ppt/slides/_rels/slide18.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image" Target="../media/image33.png"/><Relationship Id="rId1" Type="http://schemas.openxmlformats.org/officeDocument/2006/relationships/slideLayout" Target="../slideLayouts/slideLayout19.xml"/><Relationship Id="rId5" Type="http://schemas.openxmlformats.org/officeDocument/2006/relationships/image" Target="../media/image36.png"/><Relationship Id="rId4" Type="http://schemas.openxmlformats.org/officeDocument/2006/relationships/image" Target="../media/image35.png"/></Relationships>
</file>

<file path=ppt/slides/_rels/slide19.xml.rels><?xml version="1.0" encoding="UTF-8" standalone="yes"?>
<Relationships xmlns="http://schemas.openxmlformats.org/package/2006/relationships"><Relationship Id="rId8" Type="http://schemas.openxmlformats.org/officeDocument/2006/relationships/hyperlink" Target="http://i.cntech.com.cn/" TargetMode="External"/><Relationship Id="rId3" Type="http://schemas.openxmlformats.org/officeDocument/2006/relationships/hyperlink" Target="http://conference.cntech.com.cn/" TargetMode="External"/><Relationship Id="rId7" Type="http://schemas.openxmlformats.org/officeDocument/2006/relationships/hyperlink" Target="http://down.cntech.com.cn/" TargetMode="External"/><Relationship Id="rId2" Type="http://schemas.openxmlformats.org/officeDocument/2006/relationships/notesSlide" Target="../notesSlides/notesSlide7.xml"/><Relationship Id="rId1" Type="http://schemas.openxmlformats.org/officeDocument/2006/relationships/slideLayout" Target="../slideLayouts/slideLayout28.xml"/><Relationship Id="rId6" Type="http://schemas.openxmlformats.org/officeDocument/2006/relationships/hyperlink" Target="http://seminar.cntech.com.cn/" TargetMode="External"/><Relationship Id="rId5" Type="http://schemas.openxmlformats.org/officeDocument/2006/relationships/hyperlink" Target="http://training.cntech.com.cn/" TargetMode="External"/><Relationship Id="rId10" Type="http://schemas.openxmlformats.org/officeDocument/2006/relationships/hyperlink" Target="http://www.simwe.com/" TargetMode="External"/><Relationship Id="rId4" Type="http://schemas.openxmlformats.org/officeDocument/2006/relationships/hyperlink" Target="http://webinar.cntech.com.cn/" TargetMode="External"/><Relationship Id="rId9" Type="http://schemas.openxmlformats.org/officeDocument/2006/relationships/hyperlink" Target="http://www.cax.cn/"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3" Type="http://schemas.openxmlformats.org/officeDocument/2006/relationships/image" Target="../media/image70.png"/><Relationship Id="rId2" Type="http://schemas.openxmlformats.org/officeDocument/2006/relationships/notesSlide" Target="../notesSlides/notesSlide3.xml"/><Relationship Id="rId1" Type="http://schemas.openxmlformats.org/officeDocument/2006/relationships/slideLayout" Target="../slideLayouts/slideLayout19.xml"/><Relationship Id="rId4" Type="http://schemas.openxmlformats.org/officeDocument/2006/relationships/image" Target="../media/image29.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7" Type="http://schemas.openxmlformats.org/officeDocument/2006/relationships/image" Target="../media/image8.wmf"/><Relationship Id="rId2" Type="http://schemas.openxmlformats.org/officeDocument/2006/relationships/slideLayout" Target="../slideLayouts/slideLayout19.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7.w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image" Target="../media/image11.png"/><Relationship Id="rId1" Type="http://schemas.openxmlformats.org/officeDocument/2006/relationships/slideLayout" Target="../slideLayouts/slideLayout19.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ctrTitle"/>
          </p:nvPr>
        </p:nvSpPr>
        <p:spPr>
          <a:xfrm>
            <a:off x="683568" y="1628800"/>
            <a:ext cx="7772400" cy="1470025"/>
          </a:xfrm>
        </p:spPr>
        <p:txBody>
          <a:bodyPr>
            <a:normAutofit/>
          </a:bodyPr>
          <a:lstStyle/>
          <a:p>
            <a:r>
              <a:rPr lang="en-US" altLang="zh-CN" dirty="0" err="1" smtClean="0"/>
              <a:t>JMatPro</a:t>
            </a:r>
            <a:r>
              <a:rPr lang="zh-CN" altLang="en-US" dirty="0" smtClean="0"/>
              <a:t>铸铁模块</a:t>
            </a:r>
            <a:r>
              <a:rPr lang="zh-CN" altLang="en-US" dirty="0" smtClean="0"/>
              <a:t>介绍</a:t>
            </a:r>
            <a:r>
              <a:rPr lang="en-US" altLang="zh-CN" dirty="0" smtClean="0"/>
              <a:t/>
            </a:r>
            <a:br>
              <a:rPr lang="en-US" altLang="zh-CN" dirty="0" smtClean="0"/>
            </a:br>
            <a:r>
              <a:rPr lang="en-US" altLang="zh-CN" dirty="0"/>
              <a:t> </a:t>
            </a:r>
            <a:r>
              <a:rPr lang="en-US" altLang="zh-CN" dirty="0" smtClean="0"/>
              <a:t>              </a:t>
            </a:r>
            <a:endParaRPr lang="zh-CN" altLang="en-US" sz="3600" dirty="0"/>
          </a:p>
        </p:txBody>
      </p:sp>
      <p:sp>
        <p:nvSpPr>
          <p:cNvPr id="2" name="TextBox 1"/>
          <p:cNvSpPr txBox="1"/>
          <p:nvPr/>
        </p:nvSpPr>
        <p:spPr>
          <a:xfrm>
            <a:off x="3203848" y="4869160"/>
            <a:ext cx="2592288" cy="923330"/>
          </a:xfrm>
          <a:prstGeom prst="rect">
            <a:avLst/>
          </a:prstGeom>
          <a:noFill/>
        </p:spPr>
        <p:txBody>
          <a:bodyPr wrap="square" rtlCol="0">
            <a:spAutoFit/>
          </a:bodyPr>
          <a:lstStyle/>
          <a:p>
            <a:r>
              <a:rPr lang="zh-CN" altLang="en-US" dirty="0" smtClean="0">
                <a:solidFill>
                  <a:prstClr val="black"/>
                </a:solidFill>
              </a:rPr>
              <a:t>              中仿科技</a:t>
            </a:r>
            <a:endParaRPr lang="en-US" altLang="zh-CN" dirty="0" smtClean="0">
              <a:solidFill>
                <a:prstClr val="black"/>
              </a:solidFill>
            </a:endParaRPr>
          </a:p>
          <a:p>
            <a:r>
              <a:rPr lang="zh-CN" altLang="en-US" dirty="0" smtClean="0">
                <a:solidFill>
                  <a:prstClr val="black"/>
                </a:solidFill>
              </a:rPr>
              <a:t>            施翀 （</a:t>
            </a:r>
            <a:r>
              <a:rPr lang="en-US" altLang="zh-CN" dirty="0" smtClean="0">
                <a:solidFill>
                  <a:prstClr val="black"/>
                </a:solidFill>
              </a:rPr>
              <a:t>Joy</a:t>
            </a:r>
            <a:r>
              <a:rPr lang="zh-CN" altLang="en-US" dirty="0" smtClean="0">
                <a:solidFill>
                  <a:prstClr val="black"/>
                </a:solidFill>
              </a:rPr>
              <a:t>）</a:t>
            </a:r>
            <a:endParaRPr lang="en-US" altLang="zh-CN" dirty="0" smtClean="0">
              <a:solidFill>
                <a:prstClr val="black"/>
              </a:solidFill>
            </a:endParaRPr>
          </a:p>
          <a:p>
            <a:r>
              <a:rPr lang="en-US" altLang="zh-CN" dirty="0" smtClean="0">
                <a:solidFill>
                  <a:prstClr val="black"/>
                </a:solidFill>
              </a:rPr>
              <a:t>            2011</a:t>
            </a:r>
            <a:r>
              <a:rPr lang="zh-CN" altLang="en-US" dirty="0" smtClean="0">
                <a:solidFill>
                  <a:prstClr val="black"/>
                </a:solidFill>
              </a:rPr>
              <a:t>年</a:t>
            </a:r>
            <a:r>
              <a:rPr lang="en-US" altLang="zh-CN" dirty="0" smtClean="0">
                <a:solidFill>
                  <a:prstClr val="black"/>
                </a:solidFill>
              </a:rPr>
              <a:t>12</a:t>
            </a:r>
            <a:r>
              <a:rPr lang="zh-CN" altLang="en-US" dirty="0" smtClean="0">
                <a:solidFill>
                  <a:prstClr val="black"/>
                </a:solidFill>
              </a:rPr>
              <a:t>月</a:t>
            </a:r>
            <a:endParaRPr lang="zh-CN" altLang="en-US" dirty="0">
              <a:solidFill>
                <a:prstClr val="black"/>
              </a:solidFill>
            </a:endParaRPr>
          </a:p>
        </p:txBody>
      </p:sp>
    </p:spTree>
    <p:extLst>
      <p:ext uri="{BB962C8B-B14F-4D97-AF65-F5344CB8AC3E}">
        <p14:creationId xmlns:p14="http://schemas.microsoft.com/office/powerpoint/2010/main" val="17328546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548680"/>
            <a:ext cx="1415772" cy="461665"/>
          </a:xfrm>
          <a:prstGeom prst="rect">
            <a:avLst/>
          </a:prstGeom>
          <a:noFill/>
        </p:spPr>
        <p:txBody>
          <a:bodyPr wrap="none" rtlCol="0">
            <a:spAutoFit/>
          </a:bodyPr>
          <a:lstStyle/>
          <a:p>
            <a:r>
              <a:rPr lang="zh-CN" altLang="en-US" sz="2400" dirty="0" smtClean="0"/>
              <a:t>计算结果</a:t>
            </a:r>
            <a:endParaRPr lang="zh-CN" altLang="en-US" sz="2400"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43808" y="1700808"/>
            <a:ext cx="3210861" cy="3036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3499430" y="4972526"/>
            <a:ext cx="2031325" cy="369332"/>
          </a:xfrm>
          <a:prstGeom prst="rect">
            <a:avLst/>
          </a:prstGeom>
          <a:noFill/>
        </p:spPr>
        <p:txBody>
          <a:bodyPr wrap="none" rtlCol="0">
            <a:spAutoFit/>
          </a:bodyPr>
          <a:lstStyle/>
          <a:p>
            <a:r>
              <a:rPr lang="zh-CN" altLang="en-US" dirty="0" smtClean="0"/>
              <a:t>一种尺寸下的结果</a:t>
            </a:r>
            <a:endParaRPr lang="zh-CN" altLang="en-US" dirty="0"/>
          </a:p>
        </p:txBody>
      </p:sp>
      <p:pic>
        <p:nvPicPr>
          <p:cNvPr id="717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8700" y="1128713"/>
            <a:ext cx="7086600" cy="4600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74230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171"/>
                                        </p:tgtEl>
                                        <p:attrNameLst>
                                          <p:attrName>style.visibility</p:attrName>
                                        </p:attrNameLst>
                                      </p:cBhvr>
                                      <p:to>
                                        <p:strVal val="visible"/>
                                      </p:to>
                                    </p:set>
                                    <p:animEffect transition="in" filter="fade">
                                      <p:cBhvr>
                                        <p:cTn id="7" dur="500"/>
                                        <p:tgtEl>
                                          <p:spTgt spid="71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60064" y="488866"/>
            <a:ext cx="2430474" cy="523220"/>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sz="2800" dirty="0" smtClean="0">
                <a:solidFill>
                  <a:srgbClr val="00B0F0"/>
                </a:solidFill>
              </a:rPr>
              <a:t>四</a:t>
            </a:r>
            <a:r>
              <a:rPr lang="en-US" altLang="zh-CN" sz="2800" dirty="0" smtClean="0">
                <a:solidFill>
                  <a:srgbClr val="00B0F0"/>
                </a:solidFill>
              </a:rPr>
              <a:t>.</a:t>
            </a:r>
            <a:r>
              <a:rPr lang="zh-CN" altLang="en-US" sz="2800" dirty="0">
                <a:solidFill>
                  <a:srgbClr val="00B0F0"/>
                </a:solidFill>
              </a:rPr>
              <a:t>相转变计算</a:t>
            </a:r>
            <a:endParaRPr lang="zh-CN" altLang="en-US" sz="2800" dirty="0">
              <a:solidFill>
                <a:srgbClr val="00B0F0"/>
              </a:solidFill>
            </a:endParaRPr>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84200" y="1785010"/>
            <a:ext cx="5450731" cy="29256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矩形 3"/>
          <p:cNvSpPr/>
          <p:nvPr/>
        </p:nvSpPr>
        <p:spPr>
          <a:xfrm>
            <a:off x="2051720" y="4221088"/>
            <a:ext cx="1440160" cy="360040"/>
          </a:xfrm>
          <a:prstGeom prst="rect">
            <a:avLst/>
          </a:prstGeom>
          <a:solidFill>
            <a:schemeClr val="accent1">
              <a:alpha val="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5" name="TextBox 3"/>
          <p:cNvSpPr txBox="1"/>
          <p:nvPr/>
        </p:nvSpPr>
        <p:spPr>
          <a:xfrm>
            <a:off x="323528" y="4252770"/>
            <a:ext cx="1338828" cy="369332"/>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dirty="0" smtClean="0">
                <a:solidFill>
                  <a:srgbClr val="FF0000"/>
                </a:solidFill>
              </a:rPr>
              <a:t>相转变计算</a:t>
            </a:r>
            <a:endParaRPr lang="zh-CN" altLang="en-US" dirty="0">
              <a:solidFill>
                <a:srgbClr val="FF0000"/>
              </a:solidFill>
            </a:endParaRPr>
          </a:p>
        </p:txBody>
      </p:sp>
      <p:sp>
        <p:nvSpPr>
          <p:cNvPr id="6" name="矩形 5"/>
          <p:cNvSpPr/>
          <p:nvPr/>
        </p:nvSpPr>
        <p:spPr>
          <a:xfrm>
            <a:off x="3830222" y="4221087"/>
            <a:ext cx="3334065" cy="489593"/>
          </a:xfrm>
          <a:prstGeom prst="rect">
            <a:avLst/>
          </a:prstGeom>
          <a:solidFill>
            <a:schemeClr val="accent1">
              <a:alpha val="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7" name="TextBox 6"/>
          <p:cNvSpPr txBox="1"/>
          <p:nvPr/>
        </p:nvSpPr>
        <p:spPr>
          <a:xfrm>
            <a:off x="3130175" y="4953362"/>
            <a:ext cx="5120504" cy="369332"/>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dirty="0" smtClean="0">
                <a:solidFill>
                  <a:srgbClr val="FF0000"/>
                </a:solidFill>
              </a:rPr>
              <a:t>TTT/CCT</a:t>
            </a:r>
            <a:r>
              <a:rPr lang="zh-CN" altLang="en-US" dirty="0" smtClean="0">
                <a:solidFill>
                  <a:srgbClr val="FF0000"/>
                </a:solidFill>
              </a:rPr>
              <a:t>图的绘制，计算不同类型相之间的能量差</a:t>
            </a:r>
            <a:endParaRPr lang="zh-CN" altLang="en-US" dirty="0">
              <a:solidFill>
                <a:srgbClr val="FF0000"/>
              </a:solidFill>
            </a:endParaRPr>
          </a:p>
        </p:txBody>
      </p:sp>
    </p:spTree>
    <p:extLst>
      <p:ext uri="{BB962C8B-B14F-4D97-AF65-F5344CB8AC3E}">
        <p14:creationId xmlns:p14="http://schemas.microsoft.com/office/powerpoint/2010/main" val="3047372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04430" y="1113144"/>
            <a:ext cx="6879155" cy="622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3"/>
          <p:cNvSpPr txBox="1"/>
          <p:nvPr/>
        </p:nvSpPr>
        <p:spPr>
          <a:xfrm>
            <a:off x="467544" y="446471"/>
            <a:ext cx="6984776" cy="461665"/>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sz="2400" dirty="0" smtClean="0"/>
              <a:t>四</a:t>
            </a:r>
            <a:r>
              <a:rPr lang="en-US" altLang="zh-CN" sz="2400" dirty="0" smtClean="0"/>
              <a:t>.</a:t>
            </a:r>
            <a:r>
              <a:rPr lang="zh-CN" altLang="en-US" sz="2400" dirty="0" smtClean="0"/>
              <a:t>相转变计算</a:t>
            </a:r>
            <a:r>
              <a:rPr lang="en-US" altLang="zh-CN" sz="2400" dirty="0" smtClean="0"/>
              <a:t>——1.TTT/CCT</a:t>
            </a:r>
            <a:r>
              <a:rPr lang="zh-CN" altLang="en-US" sz="2400" dirty="0" smtClean="0"/>
              <a:t>图绘制</a:t>
            </a:r>
            <a:r>
              <a:rPr lang="en-US" altLang="zh-CN" sz="2400" dirty="0" smtClean="0"/>
              <a:t> </a:t>
            </a:r>
            <a:endParaRPr lang="zh-CN" altLang="en-US" sz="2400" dirty="0"/>
          </a:p>
        </p:txBody>
      </p:sp>
      <p:sp>
        <p:nvSpPr>
          <p:cNvPr id="3" name="矩形 2"/>
          <p:cNvSpPr/>
          <p:nvPr/>
        </p:nvSpPr>
        <p:spPr>
          <a:xfrm>
            <a:off x="3491880" y="1268760"/>
            <a:ext cx="2304256" cy="311316"/>
          </a:xfrm>
          <a:prstGeom prst="rect">
            <a:avLst/>
          </a:prstGeom>
          <a:solidFill>
            <a:schemeClr val="accent1">
              <a:alpha val="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827584" y="2708920"/>
            <a:ext cx="7920880" cy="1754326"/>
          </a:xfrm>
          <a:prstGeom prst="rect">
            <a:avLst/>
          </a:prstGeom>
        </p:spPr>
        <p:txBody>
          <a:bodyPr wrap="square">
            <a:spAutoFit/>
          </a:bodyPr>
          <a:lstStyle/>
          <a:p>
            <a:pPr>
              <a:lnSpc>
                <a:spcPct val="150000"/>
              </a:lnSpc>
            </a:pPr>
            <a:r>
              <a:rPr lang="en-US" altLang="zh-CN" dirty="0"/>
              <a:t>TTT</a:t>
            </a:r>
            <a:r>
              <a:rPr lang="zh-CN" altLang="en-US" dirty="0"/>
              <a:t>图：反映合金在进行热处理时按照等温冷却的方式冷却，转变产物类型 </a:t>
            </a:r>
            <a:endParaRPr lang="en-US" altLang="zh-CN" dirty="0"/>
          </a:p>
          <a:p>
            <a:pPr>
              <a:lnSpc>
                <a:spcPct val="150000"/>
              </a:lnSpc>
            </a:pPr>
            <a:r>
              <a:rPr lang="en-US" altLang="zh-CN" dirty="0"/>
              <a:t>              </a:t>
            </a:r>
            <a:r>
              <a:rPr lang="en-US" altLang="zh-CN" dirty="0" smtClean="0"/>
              <a:t> </a:t>
            </a:r>
            <a:r>
              <a:rPr lang="zh-CN" altLang="en-US" dirty="0"/>
              <a:t>以及转变量与时间，温度之间的关系</a:t>
            </a:r>
            <a:r>
              <a:rPr lang="zh-CN" altLang="en-US" dirty="0" smtClean="0"/>
              <a:t>曲线</a:t>
            </a:r>
            <a:endParaRPr lang="en-US" altLang="zh-CN" dirty="0" smtClean="0"/>
          </a:p>
          <a:p>
            <a:pPr>
              <a:lnSpc>
                <a:spcPct val="150000"/>
              </a:lnSpc>
            </a:pPr>
            <a:r>
              <a:rPr lang="en-US" altLang="zh-CN" dirty="0" smtClean="0"/>
              <a:t>CCT</a:t>
            </a:r>
            <a:r>
              <a:rPr lang="zh-CN" altLang="en-US" dirty="0"/>
              <a:t>图：反映合金在进行热处理时按照连续冷却的方式冷却，转变产物类 </a:t>
            </a:r>
            <a:endParaRPr lang="en-US" altLang="zh-CN" dirty="0"/>
          </a:p>
          <a:p>
            <a:pPr>
              <a:lnSpc>
                <a:spcPct val="150000"/>
              </a:lnSpc>
            </a:pPr>
            <a:r>
              <a:rPr lang="en-US" altLang="zh-CN" dirty="0"/>
              <a:t>                 </a:t>
            </a:r>
            <a:r>
              <a:rPr lang="zh-CN" altLang="en-US" dirty="0" smtClean="0"/>
              <a:t>型</a:t>
            </a:r>
            <a:r>
              <a:rPr lang="zh-CN" altLang="en-US" dirty="0"/>
              <a:t>以及转变量与冷却速度的关系曲线</a:t>
            </a:r>
          </a:p>
        </p:txBody>
      </p:sp>
    </p:spTree>
    <p:extLst>
      <p:ext uri="{BB962C8B-B14F-4D97-AF65-F5344CB8AC3E}">
        <p14:creationId xmlns:p14="http://schemas.microsoft.com/office/powerpoint/2010/main" val="21962436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2" presetClass="emph" presetSubtype="0" fill="hold" grpId="0" nodeType="clickEffect">
                                  <p:stCondLst>
                                    <p:cond delay="0"/>
                                  </p:stCondLst>
                                  <p:childTnLst>
                                    <p:animRot by="120000">
                                      <p:cBhvr>
                                        <p:cTn id="6" dur="100" fill="hold">
                                          <p:stCondLst>
                                            <p:cond delay="0"/>
                                          </p:stCondLst>
                                        </p:cTn>
                                        <p:tgtEl>
                                          <p:spTgt spid="3"/>
                                        </p:tgtEl>
                                        <p:attrNameLst>
                                          <p:attrName>r</p:attrName>
                                        </p:attrNameLst>
                                      </p:cBhvr>
                                    </p:animRot>
                                    <p:animRot by="-240000">
                                      <p:cBhvr>
                                        <p:cTn id="7" dur="200" fill="hold">
                                          <p:stCondLst>
                                            <p:cond delay="200"/>
                                          </p:stCondLst>
                                        </p:cTn>
                                        <p:tgtEl>
                                          <p:spTgt spid="3"/>
                                        </p:tgtEl>
                                        <p:attrNameLst>
                                          <p:attrName>r</p:attrName>
                                        </p:attrNameLst>
                                      </p:cBhvr>
                                    </p:animRot>
                                    <p:animRot by="240000">
                                      <p:cBhvr>
                                        <p:cTn id="8" dur="200" fill="hold">
                                          <p:stCondLst>
                                            <p:cond delay="400"/>
                                          </p:stCondLst>
                                        </p:cTn>
                                        <p:tgtEl>
                                          <p:spTgt spid="3"/>
                                        </p:tgtEl>
                                        <p:attrNameLst>
                                          <p:attrName>r</p:attrName>
                                        </p:attrNameLst>
                                      </p:cBhvr>
                                    </p:animRot>
                                    <p:animRot by="-240000">
                                      <p:cBhvr>
                                        <p:cTn id="9" dur="200" fill="hold">
                                          <p:stCondLst>
                                            <p:cond delay="600"/>
                                          </p:stCondLst>
                                        </p:cTn>
                                        <p:tgtEl>
                                          <p:spTgt spid="3"/>
                                        </p:tgtEl>
                                        <p:attrNameLst>
                                          <p:attrName>r</p:attrName>
                                        </p:attrNameLst>
                                      </p:cBhvr>
                                    </p:animRot>
                                    <p:animRot by="120000">
                                      <p:cBhvr>
                                        <p:cTn id="10" dur="200" fill="hold">
                                          <p:stCondLst>
                                            <p:cond delay="800"/>
                                          </p:stCondLst>
                                        </p:cTn>
                                        <p:tgtEl>
                                          <p:spTgt spid="3"/>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7441" y="764704"/>
            <a:ext cx="3877985" cy="1477328"/>
          </a:xfrm>
          <a:prstGeom prst="rect">
            <a:avLst/>
          </a:prstGeom>
          <a:noFill/>
        </p:spPr>
        <p:txBody>
          <a:bodyPr wrap="none" rtlCol="0">
            <a:spAutoFit/>
          </a:bodyPr>
          <a:lstStyle/>
          <a:p>
            <a:pPr>
              <a:lnSpc>
                <a:spcPct val="150000"/>
              </a:lnSpc>
            </a:pPr>
            <a:r>
              <a:rPr lang="zh-CN" altLang="en-US" sz="2400" dirty="0" smtClean="0">
                <a:solidFill>
                  <a:prstClr val="black"/>
                </a:solidFill>
              </a:rPr>
              <a:t>等温冷却的相转变理论依据</a:t>
            </a:r>
            <a:endParaRPr lang="en-US" altLang="zh-CN" dirty="0" smtClean="0">
              <a:solidFill>
                <a:prstClr val="black"/>
              </a:solidFill>
            </a:endParaRPr>
          </a:p>
          <a:p>
            <a:pPr>
              <a:lnSpc>
                <a:spcPct val="150000"/>
              </a:lnSpc>
            </a:pPr>
            <a:r>
              <a:rPr lang="en-US" altLang="zh-CN" dirty="0">
                <a:solidFill>
                  <a:prstClr val="black"/>
                </a:solidFill>
              </a:rPr>
              <a:t> </a:t>
            </a:r>
            <a:r>
              <a:rPr lang="en-US" altLang="zh-CN" dirty="0" smtClean="0">
                <a:solidFill>
                  <a:prstClr val="black"/>
                </a:solidFill>
              </a:rPr>
              <a:t>       </a:t>
            </a:r>
            <a:endParaRPr lang="en-US" altLang="zh-CN" dirty="0" smtClean="0">
              <a:solidFill>
                <a:prstClr val="black"/>
              </a:solidFill>
            </a:endParaRPr>
          </a:p>
          <a:p>
            <a:pPr>
              <a:lnSpc>
                <a:spcPct val="150000"/>
              </a:lnSpc>
            </a:pPr>
            <a:r>
              <a:rPr lang="en-US" altLang="zh-CN" dirty="0" smtClean="0">
                <a:solidFill>
                  <a:prstClr val="black"/>
                </a:solidFill>
              </a:rPr>
              <a:t>                </a:t>
            </a:r>
            <a:r>
              <a:rPr lang="en-US" altLang="zh-CN" dirty="0" err="1" smtClean="0">
                <a:solidFill>
                  <a:prstClr val="black"/>
                </a:solidFill>
              </a:rPr>
              <a:t>Kirkalday</a:t>
            </a:r>
            <a:r>
              <a:rPr lang="en-US" altLang="zh-CN" dirty="0" smtClean="0">
                <a:solidFill>
                  <a:prstClr val="black"/>
                </a:solidFill>
              </a:rPr>
              <a:t> </a:t>
            </a:r>
            <a:r>
              <a:rPr lang="en-US" altLang="zh-CN" dirty="0" smtClean="0">
                <a:solidFill>
                  <a:prstClr val="black"/>
                </a:solidFill>
              </a:rPr>
              <a:t>&amp; co-workers</a:t>
            </a:r>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solidFill>
                <a:prstClr val="black"/>
              </a:solidFill>
            </a:endParaRPr>
          </a:p>
        </p:txBody>
      </p:sp>
      <p:graphicFrame>
        <p:nvGraphicFramePr>
          <p:cNvPr id="4" name="对象 3"/>
          <p:cNvGraphicFramePr>
            <a:graphicFrameLocks noChangeAspect="1"/>
          </p:cNvGraphicFramePr>
          <p:nvPr>
            <p:extLst>
              <p:ext uri="{D42A27DB-BD31-4B8C-83A1-F6EECF244321}">
                <p14:modId xmlns:p14="http://schemas.microsoft.com/office/powerpoint/2010/main" val="3950317753"/>
              </p:ext>
            </p:extLst>
          </p:nvPr>
        </p:nvGraphicFramePr>
        <p:xfrm>
          <a:off x="2500312" y="2564904"/>
          <a:ext cx="4143375" cy="742950"/>
        </p:xfrm>
        <a:graphic>
          <a:graphicData uri="http://schemas.openxmlformats.org/presentationml/2006/ole">
            <mc:AlternateContent xmlns:mc="http://schemas.openxmlformats.org/markup-compatibility/2006">
              <mc:Choice xmlns:v="urn:schemas-microsoft-com:vml" Requires="v">
                <p:oleObj spid="_x0000_s12292" name="Equation" r:id="rId4" imgW="2603160" imgH="469800" progId="Equation.DSMT4">
                  <p:embed/>
                </p:oleObj>
              </mc:Choice>
              <mc:Fallback>
                <p:oleObj name="Equation" r:id="rId4" imgW="2603160" imgH="469800" progId="Equation.DSMT4">
                  <p:embed/>
                  <p:pic>
                    <p:nvPicPr>
                      <p:cNvPr id="0" name=""/>
                      <p:cNvPicPr>
                        <a:picLocks noChangeAspect="1" noChangeArrowheads="1"/>
                      </p:cNvPicPr>
                      <p:nvPr/>
                    </p:nvPicPr>
                    <p:blipFill>
                      <a:blip r:embed="rId5"/>
                      <a:srcRect/>
                      <a:stretch>
                        <a:fillRect/>
                      </a:stretch>
                    </p:blipFill>
                    <p:spPr bwMode="auto">
                      <a:xfrm>
                        <a:off x="2500312" y="2564904"/>
                        <a:ext cx="4143375" cy="742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对象 5"/>
          <p:cNvGraphicFramePr>
            <a:graphicFrameLocks noChangeAspect="1"/>
          </p:cNvGraphicFramePr>
          <p:nvPr>
            <p:extLst>
              <p:ext uri="{D42A27DB-BD31-4B8C-83A1-F6EECF244321}">
                <p14:modId xmlns:p14="http://schemas.microsoft.com/office/powerpoint/2010/main" val="2229030504"/>
              </p:ext>
            </p:extLst>
          </p:nvPr>
        </p:nvGraphicFramePr>
        <p:xfrm>
          <a:off x="2848291" y="3939669"/>
          <a:ext cx="269875" cy="362719"/>
        </p:xfrm>
        <a:graphic>
          <a:graphicData uri="http://schemas.openxmlformats.org/presentationml/2006/ole">
            <mc:AlternateContent xmlns:mc="http://schemas.openxmlformats.org/markup-compatibility/2006">
              <mc:Choice xmlns:v="urn:schemas-microsoft-com:vml" Requires="v">
                <p:oleObj spid="_x0000_s12293" name="Equation" r:id="rId6" imgW="266400" imgH="241200" progId="Equation.DSMT4">
                  <p:embed/>
                </p:oleObj>
              </mc:Choice>
              <mc:Fallback>
                <p:oleObj name="Equation" r:id="rId6" imgW="266400" imgH="241200" progId="Equation.DSMT4">
                  <p:embed/>
                  <p:pic>
                    <p:nvPicPr>
                      <p:cNvPr id="0" name=""/>
                      <p:cNvPicPr>
                        <a:picLocks noChangeAspect="1" noChangeArrowheads="1"/>
                      </p:cNvPicPr>
                      <p:nvPr/>
                    </p:nvPicPr>
                    <p:blipFill>
                      <a:blip r:embed="rId7"/>
                      <a:srcRect/>
                      <a:stretch>
                        <a:fillRect/>
                      </a:stretch>
                    </p:blipFill>
                    <p:spPr bwMode="auto">
                      <a:xfrm>
                        <a:off x="2848291" y="3939669"/>
                        <a:ext cx="269875" cy="362719"/>
                      </a:xfrm>
                      <a:prstGeom prst="rect">
                        <a:avLst/>
                      </a:prstGeom>
                      <a:noFill/>
                    </p:spPr>
                  </p:pic>
                </p:oleObj>
              </mc:Fallback>
            </mc:AlternateContent>
          </a:graphicData>
        </a:graphic>
      </p:graphicFrame>
      <p:sp>
        <p:nvSpPr>
          <p:cNvPr id="9" name="矩形 8"/>
          <p:cNvSpPr/>
          <p:nvPr/>
        </p:nvSpPr>
        <p:spPr>
          <a:xfrm>
            <a:off x="1069983" y="3933056"/>
            <a:ext cx="1622560" cy="369332"/>
          </a:xfrm>
          <a:prstGeom prst="rect">
            <a:avLst/>
          </a:prstGeom>
        </p:spPr>
        <p:txBody>
          <a:bodyPr wrap="none">
            <a:spAutoFit/>
          </a:bodyPr>
          <a:lstStyle/>
          <a:p>
            <a:r>
              <a:rPr lang="zh-CN" altLang="en-US" dirty="0" smtClean="0">
                <a:solidFill>
                  <a:prstClr val="black"/>
                </a:solidFill>
              </a:rPr>
              <a:t>有效扩散系数 </a:t>
            </a:r>
            <a:endParaRPr lang="en-US" altLang="zh-CN" dirty="0" smtClean="0">
              <a:solidFill>
                <a:prstClr val="black"/>
              </a:solidFill>
            </a:endParaRPr>
          </a:p>
        </p:txBody>
      </p:sp>
      <p:sp>
        <p:nvSpPr>
          <p:cNvPr id="14" name="Rectangle 1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solidFill>
                <a:prstClr val="black"/>
              </a:solidFill>
            </a:endParaRPr>
          </a:p>
        </p:txBody>
      </p:sp>
      <mc:AlternateContent xmlns:mc="http://schemas.openxmlformats.org/markup-compatibility/2006">
        <mc:Choice xmlns:a14="http://schemas.microsoft.com/office/drawing/2010/main" Requires="a14">
          <p:sp>
            <p:nvSpPr>
              <p:cNvPr id="8" name="矩形 7"/>
              <p:cNvSpPr/>
              <p:nvPr/>
            </p:nvSpPr>
            <p:spPr>
              <a:xfrm>
                <a:off x="3347864" y="3677794"/>
                <a:ext cx="2736304" cy="879856"/>
              </a:xfrm>
              <a:prstGeom prst="rect">
                <a:avLst/>
              </a:prstGeom>
            </p:spPr>
            <p:txBody>
              <a:bodyPr wrap="square">
                <a:spAutoFit/>
              </a:bodyPr>
              <a:lstStyle/>
              <a:p>
                <a14:m>
                  <m:oMathPara xmlns:m="http://schemas.openxmlformats.org/officeDocument/2006/math">
                    <m:oMathParaPr>
                      <m:jc m:val="centerGroup"/>
                    </m:oMathParaPr>
                    <m:oMath xmlns:m="http://schemas.openxmlformats.org/officeDocument/2006/math">
                      <m:f>
                        <m:fPr>
                          <m:ctrlPr>
                            <a:rPr lang="zh-CN" altLang="en-US" i="1">
                              <a:solidFill>
                                <a:prstClr val="black"/>
                              </a:solidFill>
                              <a:latin typeface="Cambria Math"/>
                            </a:rPr>
                          </m:ctrlPr>
                        </m:fPr>
                        <m:num>
                          <m:r>
                            <a:rPr lang="zh-CN" altLang="en-US">
                              <a:solidFill>
                                <a:prstClr val="black"/>
                              </a:solidFill>
                              <a:latin typeface="Cambria Math"/>
                            </a:rPr>
                            <m:t>1</m:t>
                          </m:r>
                        </m:num>
                        <m:den>
                          <m:sSub>
                            <m:sSubPr>
                              <m:ctrlPr>
                                <a:rPr lang="zh-CN" altLang="en-US" i="1">
                                  <a:solidFill>
                                    <a:prstClr val="black"/>
                                  </a:solidFill>
                                  <a:latin typeface="Cambria Math"/>
                                </a:rPr>
                              </m:ctrlPr>
                            </m:sSubPr>
                            <m:e>
                              <m:r>
                                <a:rPr lang="zh-CN" altLang="en-US" i="1">
                                  <a:solidFill>
                                    <a:prstClr val="black"/>
                                  </a:solidFill>
                                  <a:latin typeface="Cambria Math"/>
                                </a:rPr>
                                <m:t>𝐷</m:t>
                              </m:r>
                            </m:e>
                            <m:sub>
                              <m:r>
                                <a:rPr lang="zh-CN" altLang="en-US" i="1">
                                  <a:solidFill>
                                    <a:prstClr val="black"/>
                                  </a:solidFill>
                                  <a:latin typeface="Cambria Math"/>
                                </a:rPr>
                                <m:t>𝑒𝑓𝑓</m:t>
                              </m:r>
                            </m:sub>
                          </m:sSub>
                        </m:den>
                      </m:f>
                      <m:r>
                        <a:rPr lang="zh-CN" altLang="en-US">
                          <a:solidFill>
                            <a:prstClr val="black"/>
                          </a:solidFill>
                          <a:latin typeface="Cambria Math"/>
                        </a:rPr>
                        <m:t>=</m:t>
                      </m:r>
                      <m:r>
                        <a:rPr lang="zh-CN" altLang="en-US" i="1">
                          <a:solidFill>
                            <a:prstClr val="black"/>
                          </a:solidFill>
                          <a:latin typeface="Cambria Math"/>
                        </a:rPr>
                        <m:t>𝑒</m:t>
                      </m:r>
                      <m:r>
                        <a:rPr lang="zh-CN" altLang="en-US">
                          <a:solidFill>
                            <a:prstClr val="black"/>
                          </a:solidFill>
                          <a:latin typeface="Cambria Math"/>
                        </a:rPr>
                        <m:t>(</m:t>
                      </m:r>
                      <m:f>
                        <m:fPr>
                          <m:ctrlPr>
                            <a:rPr lang="zh-CN" altLang="en-US" i="1">
                              <a:solidFill>
                                <a:prstClr val="black"/>
                              </a:solidFill>
                              <a:latin typeface="Cambria Math"/>
                            </a:rPr>
                          </m:ctrlPr>
                        </m:fPr>
                        <m:num>
                          <m:sSub>
                            <m:sSubPr>
                              <m:ctrlPr>
                                <a:rPr lang="zh-CN" altLang="en-US" i="1">
                                  <a:solidFill>
                                    <a:prstClr val="black"/>
                                  </a:solidFill>
                                  <a:latin typeface="Cambria Math"/>
                                </a:rPr>
                              </m:ctrlPr>
                            </m:sSubPr>
                            <m:e>
                              <m:r>
                                <a:rPr lang="zh-CN" altLang="en-US" i="1">
                                  <a:solidFill>
                                    <a:prstClr val="black"/>
                                  </a:solidFill>
                                  <a:latin typeface="Cambria Math"/>
                                </a:rPr>
                                <m:t>𝑄</m:t>
                              </m:r>
                            </m:e>
                            <m:sub>
                              <m:r>
                                <a:rPr lang="zh-CN" altLang="en-US" i="1">
                                  <a:solidFill>
                                    <a:prstClr val="black"/>
                                  </a:solidFill>
                                  <a:latin typeface="Cambria Math"/>
                                </a:rPr>
                                <m:t>𝑒𝑓𝑓</m:t>
                              </m:r>
                            </m:sub>
                          </m:sSub>
                        </m:num>
                        <m:den>
                          <m:r>
                            <a:rPr lang="zh-CN" altLang="en-US" i="1">
                              <a:solidFill>
                                <a:prstClr val="black"/>
                              </a:solidFill>
                              <a:latin typeface="Cambria Math"/>
                            </a:rPr>
                            <m:t>𝑅𝑇</m:t>
                          </m:r>
                        </m:den>
                      </m:f>
                      <m:r>
                        <a:rPr lang="zh-CN" altLang="en-US">
                          <a:solidFill>
                            <a:prstClr val="black"/>
                          </a:solidFill>
                          <a:latin typeface="Cambria Math"/>
                        </a:rPr>
                        <m:t>)</m:t>
                      </m:r>
                      <m:nary>
                        <m:naryPr>
                          <m:chr m:val="∑"/>
                          <m:limLoc m:val="undOvr"/>
                          <m:grow m:val="on"/>
                          <m:ctrlPr>
                            <a:rPr lang="zh-CN" altLang="en-US" i="1">
                              <a:solidFill>
                                <a:prstClr val="black"/>
                              </a:solidFill>
                              <a:latin typeface="Cambria Math"/>
                            </a:rPr>
                          </m:ctrlPr>
                        </m:naryPr>
                        <m:sub>
                          <m:r>
                            <a:rPr lang="zh-CN" altLang="en-US" i="1">
                              <a:solidFill>
                                <a:prstClr val="black"/>
                              </a:solidFill>
                              <a:latin typeface="Cambria Math"/>
                            </a:rPr>
                            <m:t>𝑗</m:t>
                          </m:r>
                          <m:r>
                            <a:rPr lang="zh-CN" altLang="en-US">
                              <a:solidFill>
                                <a:prstClr val="black"/>
                              </a:solidFill>
                              <a:latin typeface="Cambria Math"/>
                            </a:rPr>
                            <m:t>=1</m:t>
                          </m:r>
                        </m:sub>
                        <m:sup>
                          <m:r>
                            <a:rPr lang="zh-CN" altLang="en-US" i="1">
                              <a:solidFill>
                                <a:prstClr val="black"/>
                              </a:solidFill>
                              <a:latin typeface="Cambria Math"/>
                            </a:rPr>
                            <m:t>𝑚</m:t>
                          </m:r>
                        </m:sup>
                        <m:e>
                          <m:sSub>
                            <m:sSubPr>
                              <m:ctrlPr>
                                <a:rPr lang="zh-CN" altLang="en-US" i="1">
                                  <a:solidFill>
                                    <a:prstClr val="black"/>
                                  </a:solidFill>
                                  <a:latin typeface="Cambria Math"/>
                                </a:rPr>
                              </m:ctrlPr>
                            </m:sSubPr>
                            <m:e>
                              <m:r>
                                <a:rPr lang="zh-CN" altLang="en-US" i="1">
                                  <a:solidFill>
                                    <a:prstClr val="black"/>
                                  </a:solidFill>
                                  <a:latin typeface="Cambria Math"/>
                                </a:rPr>
                                <m:t>𝑛</m:t>
                              </m:r>
                            </m:e>
                            <m:sub>
                              <m:r>
                                <a:rPr lang="zh-CN" altLang="en-US" i="1">
                                  <a:solidFill>
                                    <a:prstClr val="black"/>
                                  </a:solidFill>
                                  <a:latin typeface="Cambria Math"/>
                                </a:rPr>
                                <m:t>𝑖</m:t>
                              </m:r>
                            </m:sub>
                          </m:sSub>
                        </m:e>
                      </m:nary>
                      <m:sSub>
                        <m:sSubPr>
                          <m:ctrlPr>
                            <a:rPr lang="zh-CN" altLang="en-US" i="1">
                              <a:solidFill>
                                <a:prstClr val="black"/>
                              </a:solidFill>
                              <a:latin typeface="Cambria Math"/>
                            </a:rPr>
                          </m:ctrlPr>
                        </m:sSubPr>
                        <m:e>
                          <m:r>
                            <a:rPr lang="zh-CN" altLang="en-US" i="1">
                              <a:solidFill>
                                <a:prstClr val="black"/>
                              </a:solidFill>
                              <a:latin typeface="Cambria Math"/>
                            </a:rPr>
                            <m:t>𝐶</m:t>
                          </m:r>
                        </m:e>
                        <m:sub>
                          <m:r>
                            <a:rPr lang="zh-CN" altLang="en-US" i="1">
                              <a:solidFill>
                                <a:prstClr val="black"/>
                              </a:solidFill>
                              <a:latin typeface="Cambria Math"/>
                            </a:rPr>
                            <m:t>𝑗</m:t>
                          </m:r>
                        </m:sub>
                      </m:sSub>
                    </m:oMath>
                  </m:oMathPara>
                </a14:m>
                <a:endParaRPr lang="zh-CN" altLang="en-US" dirty="0">
                  <a:solidFill>
                    <a:prstClr val="black"/>
                  </a:solidFill>
                </a:endParaRPr>
              </a:p>
            </p:txBody>
          </p:sp>
        </mc:Choice>
        <mc:Fallback>
          <p:sp>
            <p:nvSpPr>
              <p:cNvPr id="8" name="矩形 7"/>
              <p:cNvSpPr>
                <a:spLocks noRot="1" noChangeAspect="1" noMove="1" noResize="1" noEditPoints="1" noAdjustHandles="1" noChangeArrowheads="1" noChangeShapeType="1" noTextEdit="1"/>
              </p:cNvSpPr>
              <p:nvPr/>
            </p:nvSpPr>
            <p:spPr>
              <a:xfrm>
                <a:off x="3347864" y="3677794"/>
                <a:ext cx="2736304" cy="879856"/>
              </a:xfrm>
              <a:prstGeom prst="rect">
                <a:avLst/>
              </a:prstGeom>
              <a:blipFill rotWithShape="1">
                <a:blip r:embed="rId8"/>
                <a:stretch>
                  <a:fillRect/>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40108561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520" y="404664"/>
            <a:ext cx="2031325" cy="461665"/>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sz="2400" dirty="0" smtClean="0"/>
              <a:t>参数设置界面</a:t>
            </a:r>
            <a:endParaRPr lang="zh-CN" altLang="en-US" sz="2400"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79712" y="1268760"/>
            <a:ext cx="5182603" cy="4381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矩形 3"/>
          <p:cNvSpPr/>
          <p:nvPr/>
        </p:nvSpPr>
        <p:spPr>
          <a:xfrm>
            <a:off x="3851919" y="3861048"/>
            <a:ext cx="3310395" cy="1584176"/>
          </a:xfrm>
          <a:prstGeom prst="rect">
            <a:avLst/>
          </a:prstGeom>
          <a:solidFill>
            <a:schemeClr val="accent1">
              <a:alpha val="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3824580" y="2492896"/>
            <a:ext cx="3337733" cy="1152128"/>
          </a:xfrm>
          <a:prstGeom prst="rect">
            <a:avLst/>
          </a:prstGeom>
          <a:solidFill>
            <a:schemeClr val="accent1">
              <a:alpha val="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TextBox 2"/>
          <p:cNvSpPr txBox="1"/>
          <p:nvPr/>
        </p:nvSpPr>
        <p:spPr>
          <a:xfrm>
            <a:off x="7308304" y="4149080"/>
            <a:ext cx="1338828" cy="369332"/>
          </a:xfrm>
          <a:prstGeom prst="rect">
            <a:avLst/>
          </a:prstGeom>
          <a:noFill/>
        </p:spPr>
        <p:txBody>
          <a:bodyPr wrap="none" rtlCol="0">
            <a:spAutoFit/>
          </a:bodyPr>
          <a:lstStyle/>
          <a:p>
            <a:r>
              <a:rPr lang="zh-CN" altLang="en-US" dirty="0" smtClean="0">
                <a:solidFill>
                  <a:srgbClr val="FF0000"/>
                </a:solidFill>
              </a:rPr>
              <a:t>热力学计算</a:t>
            </a:r>
            <a:endParaRPr lang="zh-CN" altLang="en-US" dirty="0">
              <a:solidFill>
                <a:srgbClr val="FF0000"/>
              </a:solidFill>
            </a:endParaRPr>
          </a:p>
        </p:txBody>
      </p:sp>
      <p:pic>
        <p:nvPicPr>
          <p:cNvPr id="921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21401" y="1372026"/>
            <a:ext cx="4735413" cy="45459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22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38506" y="1409348"/>
            <a:ext cx="5164761" cy="29325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221"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09625" y="1395413"/>
            <a:ext cx="7524750" cy="406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86788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2" presetClass="emph" presetSubtype="0" fill="hold" grpId="0" nodeType="clickEffect">
                                  <p:stCondLst>
                                    <p:cond delay="0"/>
                                  </p:stCondLst>
                                  <p:childTnLst>
                                    <p:animRot by="120000">
                                      <p:cBhvr>
                                        <p:cTn id="6" dur="100" fill="hold">
                                          <p:stCondLst>
                                            <p:cond delay="0"/>
                                          </p:stCondLst>
                                        </p:cTn>
                                        <p:tgtEl>
                                          <p:spTgt spid="4"/>
                                        </p:tgtEl>
                                        <p:attrNameLst>
                                          <p:attrName>r</p:attrName>
                                        </p:attrNameLst>
                                      </p:cBhvr>
                                    </p:animRot>
                                    <p:animRot by="-240000">
                                      <p:cBhvr>
                                        <p:cTn id="7" dur="200" fill="hold">
                                          <p:stCondLst>
                                            <p:cond delay="200"/>
                                          </p:stCondLst>
                                        </p:cTn>
                                        <p:tgtEl>
                                          <p:spTgt spid="4"/>
                                        </p:tgtEl>
                                        <p:attrNameLst>
                                          <p:attrName>r</p:attrName>
                                        </p:attrNameLst>
                                      </p:cBhvr>
                                    </p:animRot>
                                    <p:animRot by="240000">
                                      <p:cBhvr>
                                        <p:cTn id="8" dur="200" fill="hold">
                                          <p:stCondLst>
                                            <p:cond delay="400"/>
                                          </p:stCondLst>
                                        </p:cTn>
                                        <p:tgtEl>
                                          <p:spTgt spid="4"/>
                                        </p:tgtEl>
                                        <p:attrNameLst>
                                          <p:attrName>r</p:attrName>
                                        </p:attrNameLst>
                                      </p:cBhvr>
                                    </p:animRot>
                                    <p:animRot by="-240000">
                                      <p:cBhvr>
                                        <p:cTn id="9" dur="200" fill="hold">
                                          <p:stCondLst>
                                            <p:cond delay="600"/>
                                          </p:stCondLst>
                                        </p:cTn>
                                        <p:tgtEl>
                                          <p:spTgt spid="4"/>
                                        </p:tgtEl>
                                        <p:attrNameLst>
                                          <p:attrName>r</p:attrName>
                                        </p:attrNameLst>
                                      </p:cBhvr>
                                    </p:animRot>
                                    <p:animRot by="120000">
                                      <p:cBhvr>
                                        <p:cTn id="10" dur="200" fill="hold">
                                          <p:stCondLst>
                                            <p:cond delay="800"/>
                                          </p:stCondLst>
                                        </p:cTn>
                                        <p:tgtEl>
                                          <p:spTgt spid="4"/>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32" presetClass="emph" presetSubtype="0" fill="hold" grpId="0" nodeType="clickEffect">
                                  <p:stCondLst>
                                    <p:cond delay="0"/>
                                  </p:stCondLst>
                                  <p:childTnLst>
                                    <p:animRot by="120000">
                                      <p:cBhvr>
                                        <p:cTn id="14" dur="100" fill="hold">
                                          <p:stCondLst>
                                            <p:cond delay="0"/>
                                          </p:stCondLst>
                                        </p:cTn>
                                        <p:tgtEl>
                                          <p:spTgt spid="5"/>
                                        </p:tgtEl>
                                        <p:attrNameLst>
                                          <p:attrName>r</p:attrName>
                                        </p:attrNameLst>
                                      </p:cBhvr>
                                    </p:animRot>
                                    <p:animRot by="-240000">
                                      <p:cBhvr>
                                        <p:cTn id="15" dur="200" fill="hold">
                                          <p:stCondLst>
                                            <p:cond delay="200"/>
                                          </p:stCondLst>
                                        </p:cTn>
                                        <p:tgtEl>
                                          <p:spTgt spid="5"/>
                                        </p:tgtEl>
                                        <p:attrNameLst>
                                          <p:attrName>r</p:attrName>
                                        </p:attrNameLst>
                                      </p:cBhvr>
                                    </p:animRot>
                                    <p:animRot by="240000">
                                      <p:cBhvr>
                                        <p:cTn id="16" dur="200" fill="hold">
                                          <p:stCondLst>
                                            <p:cond delay="400"/>
                                          </p:stCondLst>
                                        </p:cTn>
                                        <p:tgtEl>
                                          <p:spTgt spid="5"/>
                                        </p:tgtEl>
                                        <p:attrNameLst>
                                          <p:attrName>r</p:attrName>
                                        </p:attrNameLst>
                                      </p:cBhvr>
                                    </p:animRot>
                                    <p:animRot by="-240000">
                                      <p:cBhvr>
                                        <p:cTn id="17" dur="200" fill="hold">
                                          <p:stCondLst>
                                            <p:cond delay="600"/>
                                          </p:stCondLst>
                                        </p:cTn>
                                        <p:tgtEl>
                                          <p:spTgt spid="5"/>
                                        </p:tgtEl>
                                        <p:attrNameLst>
                                          <p:attrName>r</p:attrName>
                                        </p:attrNameLst>
                                      </p:cBhvr>
                                    </p:animRot>
                                    <p:animRot by="120000">
                                      <p:cBhvr>
                                        <p:cTn id="18" dur="200" fill="hold">
                                          <p:stCondLst>
                                            <p:cond delay="800"/>
                                          </p:stCondLst>
                                        </p:cTn>
                                        <p:tgtEl>
                                          <p:spTgt spid="5"/>
                                        </p:tgtEl>
                                        <p:attrNameLst>
                                          <p:attrName>r</p:attrName>
                                        </p:attrNameLst>
                                      </p:cBhvr>
                                    </p:animRo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9219"/>
                                        </p:tgtEl>
                                        <p:attrNameLst>
                                          <p:attrName>style.visibility</p:attrName>
                                        </p:attrNameLst>
                                      </p:cBhvr>
                                      <p:to>
                                        <p:strVal val="visible"/>
                                      </p:to>
                                    </p:set>
                                    <p:anim calcmode="lin" valueType="num">
                                      <p:cBhvr additive="base">
                                        <p:cTn id="23" dur="500" fill="hold"/>
                                        <p:tgtEl>
                                          <p:spTgt spid="9219"/>
                                        </p:tgtEl>
                                        <p:attrNameLst>
                                          <p:attrName>ppt_x</p:attrName>
                                        </p:attrNameLst>
                                      </p:cBhvr>
                                      <p:tavLst>
                                        <p:tav tm="0">
                                          <p:val>
                                            <p:strVal val="#ppt_x"/>
                                          </p:val>
                                        </p:tav>
                                        <p:tav tm="100000">
                                          <p:val>
                                            <p:strVal val="#ppt_x"/>
                                          </p:val>
                                        </p:tav>
                                      </p:tavLst>
                                    </p:anim>
                                    <p:anim calcmode="lin" valueType="num">
                                      <p:cBhvr additive="base">
                                        <p:cTn id="24" dur="500" fill="hold"/>
                                        <p:tgtEl>
                                          <p:spTgt spid="9219"/>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nodeType="clickEffect">
                                  <p:stCondLst>
                                    <p:cond delay="0"/>
                                  </p:stCondLst>
                                  <p:childTnLst>
                                    <p:set>
                                      <p:cBhvr>
                                        <p:cTn id="28" dur="1" fill="hold">
                                          <p:stCondLst>
                                            <p:cond delay="0"/>
                                          </p:stCondLst>
                                        </p:cTn>
                                        <p:tgtEl>
                                          <p:spTgt spid="9220"/>
                                        </p:tgtEl>
                                        <p:attrNameLst>
                                          <p:attrName>style.visibility</p:attrName>
                                        </p:attrNameLst>
                                      </p:cBhvr>
                                      <p:to>
                                        <p:strVal val="visible"/>
                                      </p:to>
                                    </p:set>
                                    <p:animEffect transition="in" filter="barn(inVertical)">
                                      <p:cBhvr>
                                        <p:cTn id="29" dur="500"/>
                                        <p:tgtEl>
                                          <p:spTgt spid="9220"/>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9221"/>
                                        </p:tgtEl>
                                        <p:attrNameLst>
                                          <p:attrName>style.visibility</p:attrName>
                                        </p:attrNameLst>
                                      </p:cBhvr>
                                      <p:to>
                                        <p:strVal val="visible"/>
                                      </p:to>
                                    </p:set>
                                    <p:animEffect transition="in" filter="fade">
                                      <p:cBhvr>
                                        <p:cTn id="34" dur="500"/>
                                        <p:tgtEl>
                                          <p:spTgt spid="92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404664"/>
            <a:ext cx="1415772" cy="461665"/>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sz="2400" dirty="0" smtClean="0"/>
              <a:t>计算结果</a:t>
            </a:r>
            <a:endParaRPr lang="zh-CN" altLang="en-US" sz="2400"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28700" y="1123950"/>
            <a:ext cx="7086600" cy="4610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4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4413" y="1123950"/>
            <a:ext cx="7115175" cy="4610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44"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28700" y="1079046"/>
            <a:ext cx="7077075" cy="4600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76296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0243"/>
                                        </p:tgtEl>
                                        <p:attrNameLst>
                                          <p:attrName>style.visibility</p:attrName>
                                        </p:attrNameLst>
                                      </p:cBhvr>
                                      <p:to>
                                        <p:strVal val="visible"/>
                                      </p:to>
                                    </p:set>
                                    <p:animEffect transition="in" filter="fade">
                                      <p:cBhvr>
                                        <p:cTn id="7" dur="1000"/>
                                        <p:tgtEl>
                                          <p:spTgt spid="10243"/>
                                        </p:tgtEl>
                                      </p:cBhvr>
                                    </p:animEffect>
                                    <p:anim calcmode="lin" valueType="num">
                                      <p:cBhvr>
                                        <p:cTn id="8" dur="1000" fill="hold"/>
                                        <p:tgtEl>
                                          <p:spTgt spid="10243"/>
                                        </p:tgtEl>
                                        <p:attrNameLst>
                                          <p:attrName>ppt_x</p:attrName>
                                        </p:attrNameLst>
                                      </p:cBhvr>
                                      <p:tavLst>
                                        <p:tav tm="0">
                                          <p:val>
                                            <p:strVal val="#ppt_x"/>
                                          </p:val>
                                        </p:tav>
                                        <p:tav tm="100000">
                                          <p:val>
                                            <p:strVal val="#ppt_x"/>
                                          </p:val>
                                        </p:tav>
                                      </p:tavLst>
                                    </p:anim>
                                    <p:anim calcmode="lin" valueType="num">
                                      <p:cBhvr>
                                        <p:cTn id="9" dur="1000" fill="hold"/>
                                        <p:tgtEl>
                                          <p:spTgt spid="1024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10244"/>
                                        </p:tgtEl>
                                        <p:attrNameLst>
                                          <p:attrName>style.visibility</p:attrName>
                                        </p:attrNameLst>
                                      </p:cBhvr>
                                      <p:to>
                                        <p:strVal val="visible"/>
                                      </p:to>
                                    </p:set>
                                    <p:animEffect transition="in" filter="barn(inVertical)">
                                      <p:cBhvr>
                                        <p:cTn id="14" dur="500"/>
                                        <p:tgtEl>
                                          <p:spTgt spid="102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1240562"/>
            <a:ext cx="6105902" cy="369332"/>
          </a:xfrm>
          <a:prstGeom prst="rect">
            <a:avLst/>
          </a:prstGeom>
          <a:noFill/>
        </p:spPr>
        <p:txBody>
          <a:bodyPr wrap="none" rtlCol="0">
            <a:spAutoFit/>
          </a:bodyPr>
          <a:lstStyle/>
          <a:p>
            <a:r>
              <a:rPr lang="en-US" altLang="zh-CN" dirty="0" smtClean="0">
                <a:solidFill>
                  <a:prstClr val="black"/>
                </a:solidFill>
              </a:rPr>
              <a:t>Energy  Changes</a:t>
            </a:r>
            <a:r>
              <a:rPr lang="zh-CN" altLang="en-US" dirty="0" smtClean="0">
                <a:solidFill>
                  <a:prstClr val="black"/>
                </a:solidFill>
              </a:rPr>
              <a:t>：计算相变时</a:t>
            </a:r>
            <a:r>
              <a:rPr lang="zh-CN" altLang="en-US" dirty="0">
                <a:solidFill>
                  <a:prstClr val="black"/>
                </a:solidFill>
              </a:rPr>
              <a:t>新相与母相之间的</a:t>
            </a:r>
            <a:r>
              <a:rPr lang="zh-CN" altLang="en-US" dirty="0" smtClean="0">
                <a:solidFill>
                  <a:prstClr val="black"/>
                </a:solidFill>
              </a:rPr>
              <a:t>自由能之差</a:t>
            </a:r>
            <a:endParaRPr lang="en-US" altLang="zh-CN" dirty="0" smtClean="0">
              <a:solidFill>
                <a:prstClr val="black"/>
              </a:solidFill>
            </a:endParaRPr>
          </a:p>
        </p:txBody>
      </p:sp>
      <p:grpSp>
        <p:nvGrpSpPr>
          <p:cNvPr id="4" name="Group 31"/>
          <p:cNvGrpSpPr>
            <a:grpSpLocks/>
          </p:cNvGrpSpPr>
          <p:nvPr/>
        </p:nvGrpSpPr>
        <p:grpSpPr bwMode="auto">
          <a:xfrm>
            <a:off x="25204" y="2378837"/>
            <a:ext cx="4419600" cy="3232150"/>
            <a:chOff x="624" y="1056"/>
            <a:chExt cx="2784" cy="2036"/>
          </a:xfrm>
        </p:grpSpPr>
        <p:sp>
          <p:nvSpPr>
            <p:cNvPr id="5" name="Line 23"/>
            <p:cNvSpPr>
              <a:spLocks noChangeShapeType="1"/>
            </p:cNvSpPr>
            <p:nvPr/>
          </p:nvSpPr>
          <p:spPr bwMode="auto">
            <a:xfrm>
              <a:off x="1344" y="2832"/>
              <a:ext cx="2064" cy="0"/>
            </a:xfrm>
            <a:prstGeom prst="line">
              <a:avLst/>
            </a:prstGeom>
            <a:noFill/>
            <a:ln w="28575" cap="sq">
              <a:solidFill>
                <a:schemeClr val="tx1"/>
              </a:solidFill>
              <a:round/>
              <a:headE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zh-CN" altLang="en-US">
                <a:solidFill>
                  <a:prstClr val="black"/>
                </a:solidFill>
              </a:endParaRPr>
            </a:p>
          </p:txBody>
        </p:sp>
        <p:sp>
          <p:nvSpPr>
            <p:cNvPr id="6" name="Line 24"/>
            <p:cNvSpPr>
              <a:spLocks noChangeShapeType="1"/>
            </p:cNvSpPr>
            <p:nvPr/>
          </p:nvSpPr>
          <p:spPr bwMode="auto">
            <a:xfrm flipV="1">
              <a:off x="1344" y="1056"/>
              <a:ext cx="0" cy="1776"/>
            </a:xfrm>
            <a:prstGeom prst="line">
              <a:avLst/>
            </a:prstGeom>
            <a:noFill/>
            <a:ln w="28575" cap="sq">
              <a:solidFill>
                <a:schemeClr val="tx1"/>
              </a:solidFill>
              <a:round/>
              <a:headE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zh-CN" altLang="en-US">
                <a:solidFill>
                  <a:prstClr val="black"/>
                </a:solidFill>
              </a:endParaRPr>
            </a:p>
          </p:txBody>
        </p:sp>
        <p:sp>
          <p:nvSpPr>
            <p:cNvPr id="7" name="Text Box 26"/>
            <p:cNvSpPr txBox="1">
              <a:spLocks noChangeArrowheads="1"/>
            </p:cNvSpPr>
            <p:nvPr/>
          </p:nvSpPr>
          <p:spPr bwMode="auto">
            <a:xfrm>
              <a:off x="624" y="1104"/>
              <a:ext cx="720" cy="212"/>
            </a:xfrm>
            <a:prstGeom prst="rect">
              <a:avLst/>
            </a:prstGeom>
            <a:noFill/>
            <a:ln>
              <a:noFill/>
            </a:ln>
            <a:effectLst/>
            <a:extLst>
              <a:ext uri="{909E8E84-426E-40DD-AFC4-6F175D3DCCD1}">
                <a14:hiddenFill xmlns:a14="http://schemas.microsoft.com/office/drawing/2010/main">
                  <a:solidFill>
                    <a:srgbClr val="FF0066"/>
                  </a:solidFill>
                </a14:hiddenFill>
              </a:ext>
              <a:ext uri="{91240B29-F687-4F45-9708-019B960494DF}">
                <a14:hiddenLine xmlns:a14="http://schemas.microsoft.com/office/drawing/2010/main" w="12700" cap="sq">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1600" dirty="0">
                  <a:solidFill>
                    <a:prstClr val="black"/>
                  </a:solidFill>
                  <a:effectLst>
                    <a:outerShdw blurRad="38100" dist="38100" dir="2700000" algn="tl">
                      <a:srgbClr val="000000"/>
                    </a:outerShdw>
                  </a:effectLst>
                </a:rPr>
                <a:t>G/(</a:t>
              </a:r>
              <a:r>
                <a:rPr lang="en-US" altLang="zh-CN" sz="1600" dirty="0" err="1">
                  <a:solidFill>
                    <a:prstClr val="black"/>
                  </a:solidFill>
                  <a:effectLst>
                    <a:outerShdw blurRad="38100" dist="38100" dir="2700000" algn="tl">
                      <a:srgbClr val="000000"/>
                    </a:outerShdw>
                  </a:effectLst>
                </a:rPr>
                <a:t>J.mol</a:t>
              </a:r>
              <a:r>
                <a:rPr lang="en-US" altLang="zh-CN" sz="1600" dirty="0">
                  <a:solidFill>
                    <a:prstClr val="black"/>
                  </a:solidFill>
                  <a:effectLst>
                    <a:outerShdw blurRad="38100" dist="38100" dir="2700000" algn="tl">
                      <a:srgbClr val="000000"/>
                    </a:outerShdw>
                  </a:effectLst>
                </a:rPr>
                <a:t>)</a:t>
              </a:r>
              <a:r>
                <a:rPr lang="en-US" altLang="zh-CN" sz="1600" baseline="30000" dirty="0">
                  <a:solidFill>
                    <a:prstClr val="black"/>
                  </a:solidFill>
                  <a:effectLst>
                    <a:outerShdw blurRad="38100" dist="38100" dir="2700000" algn="tl">
                      <a:srgbClr val="000000"/>
                    </a:outerShdw>
                  </a:effectLst>
                </a:rPr>
                <a:t>-1</a:t>
              </a:r>
            </a:p>
          </p:txBody>
        </p:sp>
        <p:sp>
          <p:nvSpPr>
            <p:cNvPr id="8" name="Text Box 27"/>
            <p:cNvSpPr txBox="1">
              <a:spLocks noChangeArrowheads="1"/>
            </p:cNvSpPr>
            <p:nvPr/>
          </p:nvSpPr>
          <p:spPr bwMode="auto">
            <a:xfrm>
              <a:off x="3072" y="2880"/>
              <a:ext cx="336" cy="212"/>
            </a:xfrm>
            <a:prstGeom prst="rect">
              <a:avLst/>
            </a:prstGeom>
            <a:noFill/>
            <a:ln>
              <a:noFill/>
            </a:ln>
            <a:effectLst/>
            <a:extLst>
              <a:ext uri="{909E8E84-426E-40DD-AFC4-6F175D3DCCD1}">
                <a14:hiddenFill xmlns:a14="http://schemas.microsoft.com/office/drawing/2010/main">
                  <a:solidFill>
                    <a:srgbClr val="FF0066"/>
                  </a:solidFill>
                </a14:hiddenFill>
              </a:ext>
              <a:ext uri="{91240B29-F687-4F45-9708-019B960494DF}">
                <a14:hiddenLine xmlns:a14="http://schemas.microsoft.com/office/drawing/2010/main" w="12700" cap="sq">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1600">
                  <a:solidFill>
                    <a:prstClr val="black"/>
                  </a:solidFill>
                  <a:effectLst>
                    <a:outerShdw blurRad="38100" dist="38100" dir="2700000" algn="tl">
                      <a:srgbClr val="000000"/>
                    </a:outerShdw>
                  </a:effectLst>
                </a:rPr>
                <a:t>t/℃</a:t>
              </a:r>
              <a:endParaRPr lang="en-US" altLang="zh-CN" sz="1600" baseline="30000">
                <a:solidFill>
                  <a:prstClr val="black"/>
                </a:solidFill>
                <a:effectLst>
                  <a:outerShdw blurRad="38100" dist="38100" dir="2700000" algn="tl">
                    <a:srgbClr val="000000"/>
                  </a:outerShdw>
                </a:effectLst>
              </a:endParaRPr>
            </a:p>
          </p:txBody>
        </p:sp>
        <p:sp>
          <p:nvSpPr>
            <p:cNvPr id="9" name="Text Box 30"/>
            <p:cNvSpPr txBox="1">
              <a:spLocks noChangeArrowheads="1"/>
            </p:cNvSpPr>
            <p:nvPr/>
          </p:nvSpPr>
          <p:spPr bwMode="auto">
            <a:xfrm>
              <a:off x="1176" y="2792"/>
              <a:ext cx="240" cy="212"/>
            </a:xfrm>
            <a:prstGeom prst="rect">
              <a:avLst/>
            </a:prstGeom>
            <a:noFill/>
            <a:ln>
              <a:noFill/>
            </a:ln>
            <a:effectLst/>
            <a:extLst>
              <a:ext uri="{909E8E84-426E-40DD-AFC4-6F175D3DCCD1}">
                <a14:hiddenFill xmlns:a14="http://schemas.microsoft.com/office/drawing/2010/main">
                  <a:solidFill>
                    <a:srgbClr val="FF0066"/>
                  </a:solidFill>
                </a14:hiddenFill>
              </a:ext>
              <a:ext uri="{91240B29-F687-4F45-9708-019B960494DF}">
                <a14:hiddenLine xmlns:a14="http://schemas.microsoft.com/office/drawing/2010/main" w="12700" cap="sq">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1600" dirty="0">
                  <a:solidFill>
                    <a:prstClr val="black"/>
                  </a:solidFill>
                </a:rPr>
                <a:t>O</a:t>
              </a:r>
              <a:endParaRPr lang="en-US" altLang="zh-CN" sz="1600" baseline="30000" dirty="0">
                <a:solidFill>
                  <a:prstClr val="black"/>
                </a:solidFill>
              </a:endParaRPr>
            </a:p>
          </p:txBody>
        </p:sp>
      </p:grpSp>
      <p:sp>
        <p:nvSpPr>
          <p:cNvPr id="10" name="Line 28"/>
          <p:cNvSpPr>
            <a:spLocks noChangeShapeType="1"/>
          </p:cNvSpPr>
          <p:nvPr/>
        </p:nvSpPr>
        <p:spPr bwMode="auto">
          <a:xfrm>
            <a:off x="1473004" y="2802636"/>
            <a:ext cx="2590800" cy="1905000"/>
          </a:xfrm>
          <a:prstGeom prst="line">
            <a:avLst/>
          </a:prstGeom>
          <a:noFill/>
          <a:ln w="38100" cap="sq">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zh-CN" altLang="en-US">
              <a:solidFill>
                <a:prstClr val="black"/>
              </a:solidFill>
            </a:endParaRPr>
          </a:p>
        </p:txBody>
      </p:sp>
      <p:sp>
        <p:nvSpPr>
          <p:cNvPr id="11" name="Line 29"/>
          <p:cNvSpPr>
            <a:spLocks noChangeShapeType="1"/>
          </p:cNvSpPr>
          <p:nvPr/>
        </p:nvSpPr>
        <p:spPr bwMode="auto">
          <a:xfrm>
            <a:off x="1473004" y="3336036"/>
            <a:ext cx="2667000" cy="457200"/>
          </a:xfrm>
          <a:prstGeom prst="line">
            <a:avLst/>
          </a:prstGeom>
          <a:noFill/>
          <a:ln w="38100" cap="sq">
            <a:solidFill>
              <a:srgbClr val="00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zh-CN" altLang="en-US">
              <a:solidFill>
                <a:prstClr val="black"/>
              </a:solidFill>
            </a:endParaRPr>
          </a:p>
        </p:txBody>
      </p:sp>
      <p:sp>
        <p:nvSpPr>
          <p:cNvPr id="12" name="Line 32"/>
          <p:cNvSpPr>
            <a:spLocks noChangeShapeType="1"/>
          </p:cNvSpPr>
          <p:nvPr/>
        </p:nvSpPr>
        <p:spPr bwMode="auto">
          <a:xfrm>
            <a:off x="2412804" y="3580511"/>
            <a:ext cx="0" cy="1600200"/>
          </a:xfrm>
          <a:prstGeom prst="line">
            <a:avLst/>
          </a:prstGeom>
          <a:noFill/>
          <a:ln w="28575">
            <a:solidFill>
              <a:srgbClr val="FFFF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zh-CN" altLang="en-US">
              <a:solidFill>
                <a:prstClr val="black"/>
              </a:solidFill>
            </a:endParaRPr>
          </a:p>
        </p:txBody>
      </p:sp>
      <p:sp>
        <p:nvSpPr>
          <p:cNvPr id="13" name="Line 33"/>
          <p:cNvSpPr>
            <a:spLocks noChangeShapeType="1"/>
          </p:cNvSpPr>
          <p:nvPr/>
        </p:nvSpPr>
        <p:spPr bwMode="auto">
          <a:xfrm>
            <a:off x="3454204" y="4250436"/>
            <a:ext cx="0" cy="838200"/>
          </a:xfrm>
          <a:prstGeom prst="line">
            <a:avLst/>
          </a:prstGeom>
          <a:noFill/>
          <a:ln w="28575">
            <a:solidFill>
              <a:srgbClr val="FFFF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zh-CN" altLang="en-US">
              <a:solidFill>
                <a:prstClr val="black"/>
              </a:solidFill>
            </a:endParaRPr>
          </a:p>
        </p:txBody>
      </p:sp>
      <p:sp>
        <p:nvSpPr>
          <p:cNvPr id="14" name="Line 34"/>
          <p:cNvSpPr>
            <a:spLocks noChangeShapeType="1"/>
          </p:cNvSpPr>
          <p:nvPr/>
        </p:nvSpPr>
        <p:spPr bwMode="auto">
          <a:xfrm flipH="1">
            <a:off x="3440996" y="3620389"/>
            <a:ext cx="12700" cy="596900"/>
          </a:xfrm>
          <a:prstGeom prst="line">
            <a:avLst/>
          </a:prstGeom>
          <a:noFill/>
          <a:ln w="19050" cap="sq">
            <a:solidFill>
              <a:schemeClr val="tx1"/>
            </a:solidFill>
            <a:round/>
            <a:headEnd type="triangle" w="sm" len="lg"/>
            <a:tailEnd type="triangle" w="sm"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zh-CN" altLang="en-US">
              <a:solidFill>
                <a:prstClr val="black"/>
              </a:solidFill>
            </a:endParaRPr>
          </a:p>
        </p:txBody>
      </p:sp>
      <p:sp>
        <p:nvSpPr>
          <p:cNvPr id="15" name="Text Box 43"/>
          <p:cNvSpPr txBox="1">
            <a:spLocks noChangeArrowheads="1"/>
          </p:cNvSpPr>
          <p:nvPr/>
        </p:nvSpPr>
        <p:spPr bwMode="auto">
          <a:xfrm>
            <a:off x="1831000" y="3728339"/>
            <a:ext cx="457200" cy="338554"/>
          </a:xfrm>
          <a:prstGeom prst="rect">
            <a:avLst/>
          </a:prstGeom>
          <a:noFill/>
          <a:ln>
            <a:noFill/>
          </a:ln>
          <a:effectLst/>
          <a:extLst>
            <a:ext uri="{909E8E84-426E-40DD-AFC4-6F175D3DCCD1}">
              <a14:hiddenFill xmlns:a14="http://schemas.microsoft.com/office/drawing/2010/main">
                <a:solidFill>
                  <a:srgbClr val="FF0066"/>
                </a:solidFill>
              </a14:hiddenFill>
            </a:ext>
            <a:ext uri="{91240B29-F687-4F45-9708-019B960494DF}">
              <a14:hiddenLine xmlns:a14="http://schemas.microsoft.com/office/drawing/2010/main" w="12700" cap="sq">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1600" dirty="0" smtClean="0">
                <a:solidFill>
                  <a:srgbClr val="00FF00"/>
                </a:solidFill>
                <a:effectLst>
                  <a:outerShdw blurRad="38100" dist="38100" dir="2700000" algn="tl">
                    <a:srgbClr val="000000"/>
                  </a:outerShdw>
                </a:effectLst>
              </a:rPr>
              <a:t>G</a:t>
            </a:r>
            <a:r>
              <a:rPr lang="en-US" altLang="zh-CN" sz="1600" baseline="-25000" dirty="0" smtClean="0">
                <a:solidFill>
                  <a:srgbClr val="00FF00"/>
                </a:solidFill>
                <a:effectLst>
                  <a:outerShdw blurRad="38100" dist="38100" dir="2700000" algn="tl">
                    <a:srgbClr val="000000"/>
                  </a:outerShdw>
                </a:effectLst>
              </a:rPr>
              <a:t>B</a:t>
            </a:r>
            <a:endParaRPr lang="en-US" altLang="zh-CN" sz="1600" dirty="0">
              <a:solidFill>
                <a:srgbClr val="00FF00"/>
              </a:solidFill>
              <a:effectLst>
                <a:outerShdw blurRad="38100" dist="38100" dir="2700000" algn="tl">
                  <a:srgbClr val="000000"/>
                </a:outerShdw>
              </a:effectLst>
            </a:endParaRPr>
          </a:p>
        </p:txBody>
      </p:sp>
      <p:sp>
        <p:nvSpPr>
          <p:cNvPr id="16" name="Text Box 44"/>
          <p:cNvSpPr txBox="1">
            <a:spLocks noChangeArrowheads="1"/>
          </p:cNvSpPr>
          <p:nvPr/>
        </p:nvSpPr>
        <p:spPr bwMode="auto">
          <a:xfrm>
            <a:off x="2133600" y="5223764"/>
            <a:ext cx="1524000" cy="336550"/>
          </a:xfrm>
          <a:prstGeom prst="rect">
            <a:avLst/>
          </a:prstGeom>
          <a:noFill/>
          <a:ln>
            <a:noFill/>
          </a:ln>
          <a:effectLst/>
          <a:extLst>
            <a:ext uri="{909E8E84-426E-40DD-AFC4-6F175D3DCCD1}">
              <a14:hiddenFill xmlns:a14="http://schemas.microsoft.com/office/drawing/2010/main">
                <a:solidFill>
                  <a:srgbClr val="FF0066"/>
                </a:solidFill>
              </a14:hiddenFill>
            </a:ext>
            <a:ext uri="{91240B29-F687-4F45-9708-019B960494DF}">
              <a14:hiddenLine xmlns:a14="http://schemas.microsoft.com/office/drawing/2010/main" w="12700" cap="sq">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1600" dirty="0" smtClean="0">
                <a:solidFill>
                  <a:prstClr val="black"/>
                </a:solidFill>
                <a:effectLst>
                  <a:outerShdw blurRad="38100" dist="38100" dir="2700000" algn="tl">
                    <a:srgbClr val="000000"/>
                  </a:outerShdw>
                </a:effectLst>
                <a:ea typeface="楷体_GB2312" pitchFamily="49" charset="-122"/>
              </a:rPr>
              <a:t>T</a:t>
            </a:r>
            <a:r>
              <a:rPr lang="en-US" altLang="zh-CN" sz="1600" baseline="-25000" dirty="0" smtClean="0">
                <a:solidFill>
                  <a:prstClr val="black"/>
                </a:solidFill>
                <a:effectLst>
                  <a:outerShdw blurRad="38100" dist="38100" dir="2700000" algn="tl">
                    <a:srgbClr val="000000"/>
                  </a:outerShdw>
                </a:effectLst>
                <a:ea typeface="楷体_GB2312" pitchFamily="49" charset="-122"/>
              </a:rPr>
              <a:t>0</a:t>
            </a:r>
            <a:endParaRPr lang="en-US" altLang="zh-CN" sz="1600" dirty="0">
              <a:solidFill>
                <a:prstClr val="black"/>
              </a:solidFill>
              <a:effectLst>
                <a:outerShdw blurRad="38100" dist="38100" dir="2700000" algn="tl">
                  <a:srgbClr val="000000"/>
                </a:outerShdw>
              </a:effectLst>
              <a:ea typeface="楷体_GB2312" pitchFamily="49" charset="-122"/>
            </a:endParaRPr>
          </a:p>
        </p:txBody>
      </p:sp>
      <p:sp>
        <p:nvSpPr>
          <p:cNvPr id="17" name="Text Box 45"/>
          <p:cNvSpPr txBox="1">
            <a:spLocks noChangeArrowheads="1"/>
          </p:cNvSpPr>
          <p:nvPr/>
        </p:nvSpPr>
        <p:spPr bwMode="auto">
          <a:xfrm>
            <a:off x="3606604" y="5301361"/>
            <a:ext cx="533400" cy="336550"/>
          </a:xfrm>
          <a:prstGeom prst="rect">
            <a:avLst/>
          </a:prstGeom>
          <a:noFill/>
          <a:ln>
            <a:noFill/>
          </a:ln>
          <a:effectLst/>
          <a:extLst>
            <a:ext uri="{909E8E84-426E-40DD-AFC4-6F175D3DCCD1}">
              <a14:hiddenFill xmlns:a14="http://schemas.microsoft.com/office/drawing/2010/main">
                <a:solidFill>
                  <a:srgbClr val="FF0066"/>
                </a:solidFill>
              </a14:hiddenFill>
            </a:ext>
            <a:ext uri="{91240B29-F687-4F45-9708-019B960494DF}">
              <a14:hiddenLine xmlns:a14="http://schemas.microsoft.com/office/drawing/2010/main" w="12700" cap="sq">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1600" dirty="0">
                <a:solidFill>
                  <a:prstClr val="black"/>
                </a:solidFill>
                <a:effectLst>
                  <a:outerShdw blurRad="38100" dist="38100" dir="2700000" algn="tl">
                    <a:srgbClr val="000000"/>
                  </a:outerShdw>
                </a:effectLst>
              </a:rPr>
              <a:t>T</a:t>
            </a:r>
            <a:r>
              <a:rPr lang="en-US" altLang="zh-CN" sz="1600" baseline="-25000" dirty="0">
                <a:solidFill>
                  <a:prstClr val="black"/>
                </a:solidFill>
                <a:effectLst>
                  <a:outerShdw blurRad="38100" dist="38100" dir="2700000" algn="tl">
                    <a:srgbClr val="000000"/>
                  </a:outerShdw>
                </a:effectLst>
              </a:rPr>
              <a:t>1</a:t>
            </a:r>
            <a:endParaRPr lang="en-US" altLang="zh-CN" sz="1600" dirty="0">
              <a:solidFill>
                <a:prstClr val="black"/>
              </a:solidFill>
              <a:effectLst>
                <a:outerShdw blurRad="38100" dist="38100" dir="2700000" algn="tl">
                  <a:srgbClr val="000000"/>
                </a:outerShdw>
              </a:effectLst>
            </a:endParaRPr>
          </a:p>
        </p:txBody>
      </p:sp>
      <p:sp>
        <p:nvSpPr>
          <p:cNvPr id="18" name="Line 46"/>
          <p:cNvSpPr>
            <a:spLocks noChangeShapeType="1"/>
          </p:cNvSpPr>
          <p:nvPr/>
        </p:nvSpPr>
        <p:spPr bwMode="auto">
          <a:xfrm>
            <a:off x="2412804" y="4815586"/>
            <a:ext cx="1066800" cy="0"/>
          </a:xfrm>
          <a:prstGeom prst="line">
            <a:avLst/>
          </a:prstGeom>
          <a:noFill/>
          <a:ln w="19050" cap="sq">
            <a:solidFill>
              <a:srgbClr val="FFFF00"/>
            </a:solidFill>
            <a:round/>
            <a:headEnd type="triangle" w="sm" len="lg"/>
            <a:tailEnd type="triangle" w="sm"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zh-CN" altLang="en-US">
              <a:solidFill>
                <a:prstClr val="black"/>
              </a:solidFill>
            </a:endParaRPr>
          </a:p>
        </p:txBody>
      </p:sp>
      <p:sp>
        <p:nvSpPr>
          <p:cNvPr id="19" name="Text Box 47"/>
          <p:cNvSpPr txBox="1">
            <a:spLocks noChangeArrowheads="1"/>
          </p:cNvSpPr>
          <p:nvPr/>
        </p:nvSpPr>
        <p:spPr bwMode="auto">
          <a:xfrm>
            <a:off x="2616004" y="4479036"/>
            <a:ext cx="609600" cy="336550"/>
          </a:xfrm>
          <a:prstGeom prst="rect">
            <a:avLst/>
          </a:prstGeom>
          <a:noFill/>
          <a:ln>
            <a:noFill/>
          </a:ln>
          <a:effectLst/>
          <a:extLst>
            <a:ext uri="{909E8E84-426E-40DD-AFC4-6F175D3DCCD1}">
              <a14:hiddenFill xmlns:a14="http://schemas.microsoft.com/office/drawing/2010/main">
                <a:solidFill>
                  <a:srgbClr val="FF0066"/>
                </a:solidFill>
              </a14:hiddenFill>
            </a:ext>
            <a:ext uri="{91240B29-F687-4F45-9708-019B960494DF}">
              <a14:hiddenLine xmlns:a14="http://schemas.microsoft.com/office/drawing/2010/main" w="12700" cap="sq">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1600" dirty="0">
                <a:solidFill>
                  <a:srgbClr val="FFFF00"/>
                </a:solidFill>
                <a:effectLst>
                  <a:outerShdw blurRad="38100" dist="38100" dir="2700000" algn="tl">
                    <a:srgbClr val="000000"/>
                  </a:outerShdw>
                </a:effectLst>
              </a:rPr>
              <a:t>△T</a:t>
            </a:r>
          </a:p>
        </p:txBody>
      </p:sp>
      <p:grpSp>
        <p:nvGrpSpPr>
          <p:cNvPr id="20" name="Group 60"/>
          <p:cNvGrpSpPr>
            <a:grpSpLocks/>
          </p:cNvGrpSpPr>
          <p:nvPr/>
        </p:nvGrpSpPr>
        <p:grpSpPr bwMode="auto">
          <a:xfrm>
            <a:off x="876104" y="2916936"/>
            <a:ext cx="977900" cy="2552700"/>
            <a:chOff x="1064" y="1464"/>
            <a:chExt cx="616" cy="1608"/>
          </a:xfrm>
        </p:grpSpPr>
        <p:sp>
          <p:nvSpPr>
            <p:cNvPr id="21" name="Line 54"/>
            <p:cNvSpPr>
              <a:spLocks noChangeShapeType="1"/>
            </p:cNvSpPr>
            <p:nvPr/>
          </p:nvSpPr>
          <p:spPr bwMode="auto">
            <a:xfrm>
              <a:off x="1584" y="1768"/>
              <a:ext cx="0" cy="1056"/>
            </a:xfrm>
            <a:prstGeom prst="line">
              <a:avLst/>
            </a:prstGeom>
            <a:noFill/>
            <a:ln w="19050">
              <a:solidFill>
                <a:schemeClr val="accent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zh-CN" altLang="en-US">
                <a:solidFill>
                  <a:prstClr val="black"/>
                </a:solidFill>
              </a:endParaRPr>
            </a:p>
          </p:txBody>
        </p:sp>
        <p:sp>
          <p:nvSpPr>
            <p:cNvPr id="22" name="Text Box 55"/>
            <p:cNvSpPr txBox="1">
              <a:spLocks noChangeArrowheads="1"/>
            </p:cNvSpPr>
            <p:nvPr/>
          </p:nvSpPr>
          <p:spPr bwMode="auto">
            <a:xfrm>
              <a:off x="1440" y="2880"/>
              <a:ext cx="240" cy="192"/>
            </a:xfrm>
            <a:prstGeom prst="rect">
              <a:avLst/>
            </a:prstGeom>
            <a:noFill/>
            <a:ln>
              <a:noFill/>
            </a:ln>
            <a:effectLst/>
            <a:extLst>
              <a:ext uri="{909E8E84-426E-40DD-AFC4-6F175D3DCCD1}">
                <a14:hiddenFill xmlns:a14="http://schemas.microsoft.com/office/drawing/2010/main">
                  <a:solidFill>
                    <a:srgbClr val="FF0066"/>
                  </a:solidFill>
                </a14:hiddenFill>
              </a:ext>
              <a:ext uri="{91240B29-F687-4F45-9708-019B960494DF}">
                <a14:hiddenLine xmlns:a14="http://schemas.microsoft.com/office/drawing/2010/main" w="12700" cap="sq">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1400" dirty="0">
                  <a:solidFill>
                    <a:srgbClr val="4F81BD"/>
                  </a:solidFill>
                  <a:effectLst>
                    <a:outerShdw blurRad="38100" dist="38100" dir="2700000" algn="tl">
                      <a:srgbClr val="000000"/>
                    </a:outerShdw>
                  </a:effectLst>
                </a:rPr>
                <a:t>T</a:t>
              </a:r>
              <a:r>
                <a:rPr lang="en-US" altLang="zh-CN" sz="1400" baseline="-25000" dirty="0">
                  <a:solidFill>
                    <a:srgbClr val="4F81BD"/>
                  </a:solidFill>
                  <a:effectLst>
                    <a:outerShdw blurRad="38100" dist="38100" dir="2700000" algn="tl">
                      <a:srgbClr val="000000"/>
                    </a:outerShdw>
                  </a:effectLst>
                </a:rPr>
                <a:t>2</a:t>
              </a:r>
              <a:endParaRPr lang="en-US" altLang="zh-CN" sz="1400" dirty="0">
                <a:solidFill>
                  <a:srgbClr val="4F81BD"/>
                </a:solidFill>
                <a:effectLst>
                  <a:outerShdw blurRad="38100" dist="38100" dir="2700000" algn="tl">
                    <a:srgbClr val="000000"/>
                  </a:outerShdw>
                </a:effectLst>
              </a:endParaRPr>
            </a:p>
          </p:txBody>
        </p:sp>
        <p:sp>
          <p:nvSpPr>
            <p:cNvPr id="23" name="Line 56"/>
            <p:cNvSpPr>
              <a:spLocks noChangeShapeType="1"/>
            </p:cNvSpPr>
            <p:nvPr/>
          </p:nvSpPr>
          <p:spPr bwMode="auto">
            <a:xfrm>
              <a:off x="1576" y="1488"/>
              <a:ext cx="0" cy="240"/>
            </a:xfrm>
            <a:prstGeom prst="line">
              <a:avLst/>
            </a:prstGeom>
            <a:noFill/>
            <a:ln w="19050" cap="sq">
              <a:solidFill>
                <a:schemeClr val="accent1"/>
              </a:solidFill>
              <a:round/>
              <a:headEnd type="triangle" w="sm" len="me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zh-CN" altLang="en-US">
                <a:solidFill>
                  <a:prstClr val="black"/>
                </a:solidFill>
              </a:endParaRPr>
            </a:p>
          </p:txBody>
        </p:sp>
        <p:sp>
          <p:nvSpPr>
            <p:cNvPr id="24" name="Text Box 57"/>
            <p:cNvSpPr txBox="1">
              <a:spLocks noChangeArrowheads="1"/>
            </p:cNvSpPr>
            <p:nvPr/>
          </p:nvSpPr>
          <p:spPr bwMode="auto">
            <a:xfrm>
              <a:off x="1064" y="1464"/>
              <a:ext cx="576" cy="212"/>
            </a:xfrm>
            <a:prstGeom prst="rect">
              <a:avLst/>
            </a:prstGeom>
            <a:noFill/>
            <a:ln>
              <a:noFill/>
            </a:ln>
            <a:effectLst/>
            <a:extLst>
              <a:ext uri="{909E8E84-426E-40DD-AFC4-6F175D3DCCD1}">
                <a14:hiddenFill xmlns:a14="http://schemas.microsoft.com/office/drawing/2010/main">
                  <a:solidFill>
                    <a:srgbClr val="FF0066"/>
                  </a:solidFill>
                </a14:hiddenFill>
              </a:ext>
              <a:ext uri="{91240B29-F687-4F45-9708-019B960494DF}">
                <a14:hiddenLine xmlns:a14="http://schemas.microsoft.com/office/drawing/2010/main" w="12700" cap="sq">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1600" dirty="0">
                  <a:solidFill>
                    <a:srgbClr val="4F81BD"/>
                  </a:solidFill>
                  <a:effectLst>
                    <a:outerShdw blurRad="38100" dist="38100" dir="2700000" algn="tl">
                      <a:srgbClr val="000000"/>
                    </a:outerShdw>
                  </a:effectLst>
                </a:rPr>
                <a:t>△</a:t>
              </a:r>
              <a:r>
                <a:rPr lang="en-US" altLang="zh-CN" sz="1600" dirty="0" smtClean="0">
                  <a:solidFill>
                    <a:srgbClr val="4F81BD"/>
                  </a:solidFill>
                  <a:effectLst>
                    <a:outerShdw blurRad="38100" dist="38100" dir="2700000" algn="tl">
                      <a:srgbClr val="000000"/>
                    </a:outerShdw>
                  </a:effectLst>
                </a:rPr>
                <a:t>G</a:t>
              </a:r>
              <a:r>
                <a:rPr lang="en-US" altLang="zh-CN" sz="1600" baseline="-25000" dirty="0" smtClean="0">
                  <a:solidFill>
                    <a:srgbClr val="4F81BD"/>
                  </a:solidFill>
                  <a:effectLst>
                    <a:outerShdw blurRad="38100" dist="38100" dir="2700000" algn="tl">
                      <a:srgbClr val="000000"/>
                    </a:outerShdw>
                  </a:effectLst>
                </a:rPr>
                <a:t>A→B</a:t>
              </a:r>
              <a:endParaRPr lang="en-US" altLang="zh-CN" sz="1600" baseline="-25000" dirty="0">
                <a:solidFill>
                  <a:srgbClr val="4F81BD"/>
                </a:solidFill>
                <a:effectLst>
                  <a:outerShdw blurRad="38100" dist="38100" dir="2700000" algn="tl">
                    <a:srgbClr val="000000"/>
                  </a:outerShdw>
                </a:effectLst>
              </a:endParaRPr>
            </a:p>
          </p:txBody>
        </p:sp>
      </p:grpSp>
      <p:sp>
        <p:nvSpPr>
          <p:cNvPr id="25" name="Text Box 41"/>
          <p:cNvSpPr txBox="1">
            <a:spLocks noChangeArrowheads="1"/>
          </p:cNvSpPr>
          <p:nvPr/>
        </p:nvSpPr>
        <p:spPr bwMode="auto">
          <a:xfrm>
            <a:off x="3492304" y="3902964"/>
            <a:ext cx="914400" cy="336550"/>
          </a:xfrm>
          <a:prstGeom prst="rect">
            <a:avLst/>
          </a:prstGeom>
          <a:noFill/>
          <a:ln>
            <a:noFill/>
          </a:ln>
          <a:effectLst/>
          <a:extLst>
            <a:ext uri="{909E8E84-426E-40DD-AFC4-6F175D3DCCD1}">
              <a14:hiddenFill xmlns:a14="http://schemas.microsoft.com/office/drawing/2010/main">
                <a:solidFill>
                  <a:srgbClr val="FF0066"/>
                </a:solidFill>
              </a14:hiddenFill>
            </a:ext>
            <a:ext uri="{91240B29-F687-4F45-9708-019B960494DF}">
              <a14:hiddenLine xmlns:a14="http://schemas.microsoft.com/office/drawing/2010/main" w="12700" cap="sq">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1600" dirty="0">
                <a:solidFill>
                  <a:srgbClr val="00FF00"/>
                </a:solidFill>
                <a:effectLst>
                  <a:outerShdw blurRad="38100" dist="38100" dir="2700000" algn="tl">
                    <a:srgbClr val="000000"/>
                  </a:outerShdw>
                </a:effectLst>
              </a:rPr>
              <a:t>△</a:t>
            </a:r>
            <a:r>
              <a:rPr lang="en-US" altLang="zh-CN" sz="1600" dirty="0" smtClean="0">
                <a:solidFill>
                  <a:srgbClr val="00FF00"/>
                </a:solidFill>
                <a:effectLst>
                  <a:outerShdw blurRad="38100" dist="38100" dir="2700000" algn="tl">
                    <a:srgbClr val="000000"/>
                  </a:outerShdw>
                </a:effectLst>
              </a:rPr>
              <a:t>G</a:t>
            </a:r>
            <a:r>
              <a:rPr lang="en-US" altLang="zh-CN" sz="1600" baseline="-25000" dirty="0">
                <a:solidFill>
                  <a:srgbClr val="00FF00"/>
                </a:solidFill>
                <a:effectLst>
                  <a:outerShdw blurRad="38100" dist="38100" dir="2700000" algn="tl">
                    <a:srgbClr val="000000"/>
                  </a:outerShdw>
                </a:effectLst>
              </a:rPr>
              <a:t>B</a:t>
            </a:r>
            <a:r>
              <a:rPr lang="en-US" altLang="zh-CN" sz="1600" baseline="-25000" dirty="0" smtClean="0">
                <a:solidFill>
                  <a:srgbClr val="00FF00"/>
                </a:solidFill>
                <a:effectLst>
                  <a:outerShdw blurRad="38100" dist="38100" dir="2700000" algn="tl">
                    <a:srgbClr val="000000"/>
                  </a:outerShdw>
                </a:effectLst>
              </a:rPr>
              <a:t>→</a:t>
            </a:r>
            <a:r>
              <a:rPr lang="en-US" altLang="zh-CN" sz="1600" baseline="-25000" dirty="0" smtClean="0">
                <a:solidFill>
                  <a:srgbClr val="0000FF"/>
                </a:solidFill>
                <a:effectLst>
                  <a:outerShdw blurRad="38100" dist="38100" dir="2700000" algn="tl">
                    <a:srgbClr val="000000"/>
                  </a:outerShdw>
                </a:effectLst>
              </a:rPr>
              <a:t>A</a:t>
            </a:r>
            <a:endParaRPr lang="en-US" altLang="zh-CN" sz="1600" baseline="-25000" dirty="0">
              <a:solidFill>
                <a:srgbClr val="0000FF"/>
              </a:solidFill>
              <a:effectLst>
                <a:outerShdw blurRad="38100" dist="38100" dir="2700000" algn="tl">
                  <a:srgbClr val="000000"/>
                </a:outerShdw>
              </a:effectLst>
            </a:endParaRPr>
          </a:p>
        </p:txBody>
      </p:sp>
      <p:sp>
        <p:nvSpPr>
          <p:cNvPr id="26" name="Text Box 42"/>
          <p:cNvSpPr txBox="1">
            <a:spLocks noChangeArrowheads="1"/>
          </p:cNvSpPr>
          <p:nvPr/>
        </p:nvSpPr>
        <p:spPr bwMode="auto">
          <a:xfrm>
            <a:off x="1422204" y="2452624"/>
            <a:ext cx="533400" cy="336550"/>
          </a:xfrm>
          <a:prstGeom prst="rect">
            <a:avLst/>
          </a:prstGeom>
          <a:noFill/>
          <a:ln>
            <a:noFill/>
          </a:ln>
          <a:effectLst/>
          <a:extLst>
            <a:ext uri="{909E8E84-426E-40DD-AFC4-6F175D3DCCD1}">
              <a14:hiddenFill xmlns:a14="http://schemas.microsoft.com/office/drawing/2010/main">
                <a:solidFill>
                  <a:srgbClr val="FF0066"/>
                </a:solidFill>
              </a14:hiddenFill>
            </a:ext>
            <a:ext uri="{91240B29-F687-4F45-9708-019B960494DF}">
              <a14:hiddenLine xmlns:a14="http://schemas.microsoft.com/office/drawing/2010/main" w="12700" cap="sq">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1600" dirty="0" smtClean="0">
                <a:solidFill>
                  <a:srgbClr val="0000FF"/>
                </a:solidFill>
                <a:effectLst>
                  <a:outerShdw blurRad="38100" dist="38100" dir="2700000" algn="tl">
                    <a:srgbClr val="000000"/>
                  </a:outerShdw>
                </a:effectLst>
              </a:rPr>
              <a:t>G</a:t>
            </a:r>
            <a:r>
              <a:rPr lang="en-US" altLang="zh-CN" sz="1600" baseline="-25000" dirty="0" smtClean="0">
                <a:solidFill>
                  <a:srgbClr val="0000FF"/>
                </a:solidFill>
                <a:effectLst>
                  <a:outerShdw blurRad="38100" dist="38100" dir="2700000" algn="tl">
                    <a:srgbClr val="000000"/>
                  </a:outerShdw>
                </a:effectLst>
              </a:rPr>
              <a:t>A</a:t>
            </a:r>
            <a:endParaRPr lang="en-US" altLang="zh-CN" sz="1600" baseline="-25000" dirty="0">
              <a:solidFill>
                <a:srgbClr val="0000FF"/>
              </a:solidFill>
              <a:effectLst>
                <a:outerShdw blurRad="38100" dist="38100" dir="2700000" algn="tl">
                  <a:srgbClr val="000000"/>
                </a:outerShdw>
              </a:effectLst>
            </a:endParaRPr>
          </a:p>
        </p:txBody>
      </p:sp>
      <p:sp>
        <p:nvSpPr>
          <p:cNvPr id="28" name="Text Box 51"/>
          <p:cNvSpPr txBox="1">
            <a:spLocks noChangeArrowheads="1"/>
          </p:cNvSpPr>
          <p:nvPr/>
        </p:nvSpPr>
        <p:spPr bwMode="auto">
          <a:xfrm>
            <a:off x="4955622" y="2362200"/>
            <a:ext cx="3910013" cy="457200"/>
          </a:xfrm>
          <a:prstGeom prst="rect">
            <a:avLst/>
          </a:prstGeom>
          <a:noFill/>
          <a:ln>
            <a:noFill/>
          </a:ln>
          <a:effectLst/>
          <a:extLst>
            <a:ext uri="{909E8E84-426E-40DD-AFC4-6F175D3DCCD1}">
              <a14:hiddenFill xmlns:a14="http://schemas.microsoft.com/office/drawing/2010/main">
                <a:solidFill>
                  <a:srgbClr val="FF0066"/>
                </a:solidFill>
              </a14:hiddenFill>
            </a:ext>
            <a:ext uri="{91240B29-F687-4F45-9708-019B960494DF}">
              <a14:hiddenLine xmlns:a14="http://schemas.microsoft.com/office/drawing/2010/main" w="12700" cap="sq">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400" dirty="0">
                <a:solidFill>
                  <a:prstClr val="black"/>
                </a:solidFill>
                <a:effectLst>
                  <a:outerShdw blurRad="38100" dist="38100" dir="2700000" algn="tl">
                    <a:srgbClr val="000000"/>
                  </a:outerShdw>
                </a:effectLst>
                <a:ea typeface="楷体_GB2312" pitchFamily="49" charset="-122"/>
              </a:rPr>
              <a:t>◆</a:t>
            </a:r>
            <a:r>
              <a:rPr lang="zh-CN" altLang="en-US" dirty="0">
                <a:solidFill>
                  <a:prstClr val="black"/>
                </a:solidFill>
              </a:rPr>
              <a:t>当</a:t>
            </a:r>
            <a:r>
              <a:rPr lang="en-US" altLang="zh-CN" dirty="0">
                <a:solidFill>
                  <a:prstClr val="black"/>
                </a:solidFill>
              </a:rPr>
              <a:t>T=T0(A1)</a:t>
            </a:r>
            <a:r>
              <a:rPr lang="zh-CN" altLang="en-US" dirty="0">
                <a:solidFill>
                  <a:prstClr val="black"/>
                </a:solidFill>
              </a:rPr>
              <a:t>时</a:t>
            </a:r>
            <a:r>
              <a:rPr lang="zh-CN" altLang="en-US" dirty="0" smtClean="0">
                <a:solidFill>
                  <a:prstClr val="black"/>
                </a:solidFill>
              </a:rPr>
              <a:t>，</a:t>
            </a:r>
            <a:r>
              <a:rPr lang="zh-CN" altLang="en-US" dirty="0">
                <a:solidFill>
                  <a:prstClr val="black"/>
                </a:solidFill>
              </a:rPr>
              <a:t> △</a:t>
            </a:r>
            <a:r>
              <a:rPr lang="en-US" altLang="zh-CN" dirty="0">
                <a:solidFill>
                  <a:prstClr val="black"/>
                </a:solidFill>
              </a:rPr>
              <a:t>GB→</a:t>
            </a:r>
            <a:r>
              <a:rPr lang="en-US" altLang="zh-CN" dirty="0" smtClean="0">
                <a:solidFill>
                  <a:prstClr val="black"/>
                </a:solidFill>
              </a:rPr>
              <a:t>A=0</a:t>
            </a:r>
            <a:endParaRPr lang="en-US" altLang="zh-CN" dirty="0">
              <a:solidFill>
                <a:prstClr val="black"/>
              </a:solidFill>
            </a:endParaRPr>
          </a:p>
        </p:txBody>
      </p:sp>
      <p:sp>
        <p:nvSpPr>
          <p:cNvPr id="29" name="Text Box 52"/>
          <p:cNvSpPr txBox="1">
            <a:spLocks noChangeArrowheads="1"/>
          </p:cNvSpPr>
          <p:nvPr/>
        </p:nvSpPr>
        <p:spPr bwMode="auto">
          <a:xfrm>
            <a:off x="4968322" y="2895600"/>
            <a:ext cx="3825875" cy="1061829"/>
          </a:xfrm>
          <a:prstGeom prst="rect">
            <a:avLst/>
          </a:prstGeom>
          <a:noFill/>
          <a:ln>
            <a:noFill/>
          </a:ln>
          <a:effectLst/>
          <a:extLst>
            <a:ext uri="{909E8E84-426E-40DD-AFC4-6F175D3DCCD1}">
              <a14:hiddenFill xmlns:a14="http://schemas.microsoft.com/office/drawing/2010/main">
                <a:solidFill>
                  <a:srgbClr val="FF0066"/>
                </a:solidFill>
              </a14:hiddenFill>
            </a:ext>
            <a:ext uri="{91240B29-F687-4F45-9708-019B960494DF}">
              <a14:hiddenLine xmlns:a14="http://schemas.microsoft.com/office/drawing/2010/main" w="12700" cap="sq">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50000"/>
              </a:lnSpc>
              <a:spcBef>
                <a:spcPct val="50000"/>
              </a:spcBef>
            </a:pPr>
            <a:r>
              <a:rPr lang="en-US" altLang="zh-CN" sz="2400" dirty="0">
                <a:solidFill>
                  <a:srgbClr val="00FF00"/>
                </a:solidFill>
                <a:effectLst>
                  <a:outerShdw blurRad="38100" dist="38100" dir="2700000" algn="tl">
                    <a:srgbClr val="000000"/>
                  </a:outerShdw>
                </a:effectLst>
                <a:ea typeface="楷体_GB2312" pitchFamily="49" charset="-122"/>
              </a:rPr>
              <a:t>◆</a:t>
            </a:r>
            <a:r>
              <a:rPr lang="zh-CN" altLang="en-US" dirty="0">
                <a:solidFill>
                  <a:prstClr val="black"/>
                </a:solidFill>
              </a:rPr>
              <a:t>当</a:t>
            </a:r>
            <a:r>
              <a:rPr lang="en-US" altLang="zh-CN" dirty="0">
                <a:solidFill>
                  <a:prstClr val="black"/>
                </a:solidFill>
              </a:rPr>
              <a:t>T</a:t>
            </a:r>
            <a:r>
              <a:rPr lang="zh-CN" altLang="en-US" dirty="0">
                <a:solidFill>
                  <a:prstClr val="black"/>
                </a:solidFill>
              </a:rPr>
              <a:t>＞</a:t>
            </a:r>
            <a:r>
              <a:rPr lang="en-US" altLang="zh-CN" dirty="0">
                <a:solidFill>
                  <a:prstClr val="black"/>
                </a:solidFill>
              </a:rPr>
              <a:t>T0</a:t>
            </a:r>
            <a:r>
              <a:rPr lang="zh-CN" altLang="en-US" dirty="0">
                <a:solidFill>
                  <a:prstClr val="black"/>
                </a:solidFill>
              </a:rPr>
              <a:t>（</a:t>
            </a:r>
            <a:r>
              <a:rPr lang="en-US" altLang="zh-CN" dirty="0">
                <a:solidFill>
                  <a:prstClr val="black"/>
                </a:solidFill>
              </a:rPr>
              <a:t>T=T1</a:t>
            </a:r>
            <a:r>
              <a:rPr lang="zh-CN" altLang="en-US" dirty="0">
                <a:solidFill>
                  <a:prstClr val="black"/>
                </a:solidFill>
              </a:rPr>
              <a:t>）时</a:t>
            </a:r>
            <a:r>
              <a:rPr lang="zh-CN" altLang="en-US" dirty="0" smtClean="0">
                <a:solidFill>
                  <a:prstClr val="black"/>
                </a:solidFill>
              </a:rPr>
              <a:t>，</a:t>
            </a:r>
            <a:r>
              <a:rPr lang="en-US" altLang="zh-CN" dirty="0" smtClean="0">
                <a:solidFill>
                  <a:prstClr val="black"/>
                </a:solidFill>
              </a:rPr>
              <a:t>GB</a:t>
            </a:r>
            <a:r>
              <a:rPr lang="zh-CN" altLang="en-US" dirty="0" smtClean="0">
                <a:solidFill>
                  <a:prstClr val="black"/>
                </a:solidFill>
              </a:rPr>
              <a:t>＞ </a:t>
            </a:r>
            <a:r>
              <a:rPr lang="en-US" altLang="zh-CN" dirty="0" smtClean="0">
                <a:solidFill>
                  <a:prstClr val="black"/>
                </a:solidFill>
              </a:rPr>
              <a:t>GA</a:t>
            </a:r>
            <a:r>
              <a:rPr lang="zh-CN" altLang="en-US" dirty="0" smtClean="0">
                <a:solidFill>
                  <a:prstClr val="black"/>
                </a:solidFill>
              </a:rPr>
              <a:t>。 </a:t>
            </a:r>
            <a:r>
              <a:rPr lang="zh-CN" altLang="en-US" dirty="0">
                <a:solidFill>
                  <a:prstClr val="black"/>
                </a:solidFill>
              </a:rPr>
              <a:t>△</a:t>
            </a:r>
            <a:r>
              <a:rPr lang="en-US" altLang="zh-CN" dirty="0" smtClean="0">
                <a:solidFill>
                  <a:prstClr val="black"/>
                </a:solidFill>
              </a:rPr>
              <a:t>GB→A</a:t>
            </a:r>
            <a:r>
              <a:rPr lang="zh-CN" altLang="en-US" dirty="0" smtClean="0">
                <a:solidFill>
                  <a:prstClr val="black"/>
                </a:solidFill>
              </a:rPr>
              <a:t>＜</a:t>
            </a:r>
            <a:r>
              <a:rPr lang="en-US" altLang="zh-CN" dirty="0">
                <a:solidFill>
                  <a:prstClr val="black"/>
                </a:solidFill>
              </a:rPr>
              <a:t>0</a:t>
            </a:r>
          </a:p>
        </p:txBody>
      </p:sp>
      <p:sp>
        <p:nvSpPr>
          <p:cNvPr id="30" name="Text Box 53"/>
          <p:cNvSpPr txBox="1">
            <a:spLocks noChangeArrowheads="1"/>
          </p:cNvSpPr>
          <p:nvPr/>
        </p:nvSpPr>
        <p:spPr bwMode="auto">
          <a:xfrm>
            <a:off x="5008909" y="4082133"/>
            <a:ext cx="3352800" cy="923330"/>
          </a:xfrm>
          <a:prstGeom prst="rect">
            <a:avLst/>
          </a:prstGeom>
          <a:noFill/>
          <a:ln>
            <a:noFill/>
          </a:ln>
          <a:effectLst/>
          <a:extLst>
            <a:ext uri="{909E8E84-426E-40DD-AFC4-6F175D3DCCD1}">
              <a14:hiddenFill xmlns:a14="http://schemas.microsoft.com/office/drawing/2010/main">
                <a:solidFill>
                  <a:srgbClr val="FF0066"/>
                </a:solidFill>
              </a14:hiddenFill>
            </a:ext>
            <a:ext uri="{91240B29-F687-4F45-9708-019B960494DF}">
              <a14:hiddenLine xmlns:a14="http://schemas.microsoft.com/office/drawing/2010/main" w="12700" cap="sq">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50000"/>
              </a:lnSpc>
              <a:spcBef>
                <a:spcPct val="50000"/>
              </a:spcBef>
            </a:pPr>
            <a:r>
              <a:rPr lang="zh-CN" altLang="en-US" dirty="0">
                <a:solidFill>
                  <a:prstClr val="black"/>
                </a:solidFill>
              </a:rPr>
              <a:t>即</a:t>
            </a:r>
            <a:r>
              <a:rPr lang="en-US" altLang="zh-CN" dirty="0" smtClean="0">
                <a:solidFill>
                  <a:prstClr val="black"/>
                </a:solidFill>
              </a:rPr>
              <a:t>GA</a:t>
            </a:r>
            <a:r>
              <a:rPr lang="zh-CN" altLang="en-US" dirty="0" smtClean="0">
                <a:solidFill>
                  <a:prstClr val="black"/>
                </a:solidFill>
              </a:rPr>
              <a:t>－</a:t>
            </a:r>
            <a:r>
              <a:rPr lang="en-US" altLang="zh-CN" dirty="0" smtClean="0">
                <a:solidFill>
                  <a:prstClr val="black"/>
                </a:solidFill>
              </a:rPr>
              <a:t>GB </a:t>
            </a:r>
            <a:r>
              <a:rPr lang="zh-CN" altLang="en-US" dirty="0">
                <a:solidFill>
                  <a:prstClr val="black"/>
                </a:solidFill>
              </a:rPr>
              <a:t>＜</a:t>
            </a:r>
            <a:r>
              <a:rPr lang="en-US" altLang="zh-CN" dirty="0">
                <a:solidFill>
                  <a:prstClr val="black"/>
                </a:solidFill>
              </a:rPr>
              <a:t>0</a:t>
            </a:r>
            <a:r>
              <a:rPr lang="zh-CN" altLang="en-US" dirty="0">
                <a:solidFill>
                  <a:prstClr val="black"/>
                </a:solidFill>
              </a:rPr>
              <a:t>，驱动力能够克服相变阻力</a:t>
            </a:r>
            <a:r>
              <a:rPr lang="zh-CN" altLang="en-US" dirty="0" smtClean="0">
                <a:solidFill>
                  <a:prstClr val="black"/>
                </a:solidFill>
              </a:rPr>
              <a:t>，</a:t>
            </a:r>
            <a:r>
              <a:rPr lang="en-US" altLang="zh-CN" dirty="0" smtClean="0">
                <a:solidFill>
                  <a:prstClr val="black"/>
                </a:solidFill>
              </a:rPr>
              <a:t>A</a:t>
            </a:r>
            <a:r>
              <a:rPr lang="zh-CN" altLang="en-US" dirty="0" smtClean="0">
                <a:solidFill>
                  <a:prstClr val="black"/>
                </a:solidFill>
              </a:rPr>
              <a:t>相自发</a:t>
            </a:r>
            <a:r>
              <a:rPr lang="zh-CN" altLang="en-US" dirty="0">
                <a:solidFill>
                  <a:prstClr val="black"/>
                </a:solidFill>
              </a:rPr>
              <a:t>形成。 </a:t>
            </a:r>
          </a:p>
        </p:txBody>
      </p:sp>
      <p:sp>
        <p:nvSpPr>
          <p:cNvPr id="31" name="Text Box 58"/>
          <p:cNvSpPr txBox="1">
            <a:spLocks noChangeArrowheads="1"/>
          </p:cNvSpPr>
          <p:nvPr/>
        </p:nvSpPr>
        <p:spPr bwMode="auto">
          <a:xfrm>
            <a:off x="4919903" y="5053124"/>
            <a:ext cx="3981450" cy="1061829"/>
          </a:xfrm>
          <a:prstGeom prst="rect">
            <a:avLst/>
          </a:prstGeom>
          <a:noFill/>
          <a:ln>
            <a:noFill/>
          </a:ln>
          <a:effectLst/>
          <a:extLst>
            <a:ext uri="{909E8E84-426E-40DD-AFC4-6F175D3DCCD1}">
              <a14:hiddenFill xmlns:a14="http://schemas.microsoft.com/office/drawing/2010/main">
                <a:solidFill>
                  <a:srgbClr val="FF0066"/>
                </a:solidFill>
              </a14:hiddenFill>
            </a:ext>
            <a:ext uri="{91240B29-F687-4F45-9708-019B960494DF}">
              <a14:hiddenLine xmlns:a14="http://schemas.microsoft.com/office/drawing/2010/main" w="12700" cap="sq">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50000"/>
              </a:lnSpc>
              <a:spcBef>
                <a:spcPct val="50000"/>
              </a:spcBef>
            </a:pPr>
            <a:r>
              <a:rPr lang="en-US" altLang="zh-CN" sz="2400" dirty="0">
                <a:solidFill>
                  <a:srgbClr val="4F81BD"/>
                </a:solidFill>
                <a:effectLst>
                  <a:outerShdw blurRad="38100" dist="38100" dir="2700000" algn="tl">
                    <a:srgbClr val="000000"/>
                  </a:outerShdw>
                </a:effectLst>
                <a:ea typeface="楷体_GB2312" pitchFamily="49" charset="-122"/>
              </a:rPr>
              <a:t>◆</a:t>
            </a:r>
            <a:r>
              <a:rPr lang="zh-CN" altLang="en-US" dirty="0">
                <a:solidFill>
                  <a:prstClr val="black"/>
                </a:solidFill>
              </a:rPr>
              <a:t>当</a:t>
            </a:r>
            <a:r>
              <a:rPr lang="en-US" altLang="zh-CN" dirty="0">
                <a:solidFill>
                  <a:prstClr val="black"/>
                </a:solidFill>
              </a:rPr>
              <a:t>T</a:t>
            </a:r>
            <a:r>
              <a:rPr lang="zh-CN" altLang="en-US" dirty="0">
                <a:solidFill>
                  <a:prstClr val="black"/>
                </a:solidFill>
              </a:rPr>
              <a:t>＜</a:t>
            </a:r>
            <a:r>
              <a:rPr lang="en-US" altLang="zh-CN" dirty="0">
                <a:solidFill>
                  <a:prstClr val="black"/>
                </a:solidFill>
              </a:rPr>
              <a:t>T0</a:t>
            </a:r>
            <a:r>
              <a:rPr lang="zh-CN" altLang="en-US" dirty="0">
                <a:solidFill>
                  <a:prstClr val="black"/>
                </a:solidFill>
              </a:rPr>
              <a:t>（</a:t>
            </a:r>
            <a:r>
              <a:rPr lang="en-US" altLang="zh-CN" dirty="0">
                <a:solidFill>
                  <a:prstClr val="black"/>
                </a:solidFill>
              </a:rPr>
              <a:t>T=T2</a:t>
            </a:r>
            <a:r>
              <a:rPr lang="zh-CN" altLang="en-US" dirty="0">
                <a:solidFill>
                  <a:prstClr val="black"/>
                </a:solidFill>
              </a:rPr>
              <a:t>）时， </a:t>
            </a:r>
            <a:r>
              <a:rPr lang="en-US" altLang="zh-CN" dirty="0" smtClean="0">
                <a:solidFill>
                  <a:prstClr val="black"/>
                </a:solidFill>
              </a:rPr>
              <a:t>GB</a:t>
            </a:r>
            <a:r>
              <a:rPr lang="zh-CN" altLang="en-US" dirty="0" smtClean="0">
                <a:solidFill>
                  <a:prstClr val="black"/>
                </a:solidFill>
              </a:rPr>
              <a:t>＜ </a:t>
            </a:r>
            <a:r>
              <a:rPr lang="en-US" altLang="zh-CN" dirty="0" smtClean="0">
                <a:solidFill>
                  <a:prstClr val="black"/>
                </a:solidFill>
              </a:rPr>
              <a:t>GA</a:t>
            </a:r>
            <a:r>
              <a:rPr lang="zh-CN" altLang="en-US" dirty="0" smtClean="0">
                <a:solidFill>
                  <a:prstClr val="black"/>
                </a:solidFill>
              </a:rPr>
              <a:t>。 </a:t>
            </a:r>
            <a:r>
              <a:rPr lang="zh-CN" altLang="en-US" dirty="0">
                <a:solidFill>
                  <a:prstClr val="black"/>
                </a:solidFill>
              </a:rPr>
              <a:t>△</a:t>
            </a:r>
            <a:r>
              <a:rPr lang="en-US" altLang="zh-CN" dirty="0" smtClean="0">
                <a:solidFill>
                  <a:prstClr val="black"/>
                </a:solidFill>
              </a:rPr>
              <a:t>GB→A</a:t>
            </a:r>
            <a:r>
              <a:rPr lang="zh-CN" altLang="en-US" dirty="0" smtClean="0">
                <a:solidFill>
                  <a:prstClr val="black"/>
                </a:solidFill>
              </a:rPr>
              <a:t>＞</a:t>
            </a:r>
            <a:r>
              <a:rPr lang="en-US" altLang="zh-CN" dirty="0">
                <a:solidFill>
                  <a:prstClr val="black"/>
                </a:solidFill>
              </a:rPr>
              <a:t>0</a:t>
            </a:r>
          </a:p>
        </p:txBody>
      </p:sp>
      <p:sp>
        <p:nvSpPr>
          <p:cNvPr id="32" name="TextBox 31"/>
          <p:cNvSpPr txBox="1"/>
          <p:nvPr/>
        </p:nvSpPr>
        <p:spPr>
          <a:xfrm>
            <a:off x="533184" y="1804174"/>
            <a:ext cx="3416320" cy="369332"/>
          </a:xfrm>
          <a:prstGeom prst="rect">
            <a:avLst/>
          </a:prstGeom>
          <a:noFill/>
        </p:spPr>
        <p:txBody>
          <a:bodyPr wrap="none" rtlCol="0">
            <a:spAutoFit/>
          </a:bodyPr>
          <a:lstStyle/>
          <a:p>
            <a:r>
              <a:rPr lang="zh-CN" altLang="en-US" dirty="0" smtClean="0">
                <a:solidFill>
                  <a:prstClr val="black"/>
                </a:solidFill>
              </a:rPr>
              <a:t>新相形成时系统总的自由能变化</a:t>
            </a:r>
            <a:endParaRPr lang="zh-CN" altLang="en-US" dirty="0">
              <a:solidFill>
                <a:prstClr val="black"/>
              </a:solidFill>
            </a:endParaRPr>
          </a:p>
        </p:txBody>
      </p:sp>
      <mc:AlternateContent xmlns:mc="http://schemas.openxmlformats.org/markup-compatibility/2006" xmlns:a14="http://schemas.microsoft.com/office/drawing/2010/main">
        <mc:Choice Requires="a14">
          <p:sp>
            <p:nvSpPr>
              <p:cNvPr id="33" name="矩形 32"/>
              <p:cNvSpPr/>
              <p:nvPr/>
            </p:nvSpPr>
            <p:spPr>
              <a:xfrm>
                <a:off x="4218535" y="1802396"/>
                <a:ext cx="2534475"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zh-CN" altLang="en-US" i="1">
                          <a:solidFill>
                            <a:prstClr val="black"/>
                          </a:solidFill>
                          <a:latin typeface="Cambria Math"/>
                        </a:rPr>
                        <m:t>𝛥</m:t>
                      </m:r>
                      <m:r>
                        <a:rPr lang="zh-CN" altLang="en-US" i="1">
                          <a:solidFill>
                            <a:prstClr val="black"/>
                          </a:solidFill>
                          <a:latin typeface="Cambria Math"/>
                        </a:rPr>
                        <m:t>𝐺</m:t>
                      </m:r>
                      <m:r>
                        <a:rPr lang="zh-CN" altLang="en-US">
                          <a:solidFill>
                            <a:prstClr val="black"/>
                          </a:solidFill>
                          <a:latin typeface="Cambria Math"/>
                        </a:rPr>
                        <m:t>=</m:t>
                      </m:r>
                      <m:r>
                        <a:rPr lang="zh-CN" altLang="en-US" i="1">
                          <a:solidFill>
                            <a:prstClr val="black"/>
                          </a:solidFill>
                          <a:latin typeface="Cambria Math"/>
                        </a:rPr>
                        <m:t>𝛥</m:t>
                      </m:r>
                      <m:sSub>
                        <m:sSubPr>
                          <m:ctrlPr>
                            <a:rPr lang="zh-CN" altLang="en-US" i="1">
                              <a:solidFill>
                                <a:prstClr val="black"/>
                              </a:solidFill>
                              <a:latin typeface="Cambria Math"/>
                            </a:rPr>
                          </m:ctrlPr>
                        </m:sSubPr>
                        <m:e>
                          <m:r>
                            <a:rPr lang="zh-CN" altLang="en-US" i="1">
                              <a:solidFill>
                                <a:prstClr val="black"/>
                              </a:solidFill>
                              <a:latin typeface="Cambria Math"/>
                            </a:rPr>
                            <m:t>𝐺</m:t>
                          </m:r>
                        </m:e>
                        <m:sub>
                          <m:r>
                            <a:rPr lang="zh-CN" altLang="en-US" i="1">
                              <a:solidFill>
                                <a:prstClr val="black"/>
                              </a:solidFill>
                              <a:latin typeface="Cambria Math"/>
                            </a:rPr>
                            <m:t>𝑉</m:t>
                          </m:r>
                        </m:sub>
                      </m:sSub>
                      <m:r>
                        <a:rPr lang="zh-CN" altLang="en-US">
                          <a:solidFill>
                            <a:prstClr val="black"/>
                          </a:solidFill>
                          <a:latin typeface="Cambria Math"/>
                        </a:rPr>
                        <m:t>+</m:t>
                      </m:r>
                      <m:r>
                        <a:rPr lang="zh-CN" altLang="en-US" i="1">
                          <a:solidFill>
                            <a:prstClr val="black"/>
                          </a:solidFill>
                          <a:latin typeface="Cambria Math"/>
                        </a:rPr>
                        <m:t>𝛥</m:t>
                      </m:r>
                      <m:sSub>
                        <m:sSubPr>
                          <m:ctrlPr>
                            <a:rPr lang="zh-CN" altLang="en-US" i="1">
                              <a:solidFill>
                                <a:prstClr val="black"/>
                              </a:solidFill>
                              <a:latin typeface="Cambria Math"/>
                            </a:rPr>
                          </m:ctrlPr>
                        </m:sSubPr>
                        <m:e>
                          <m:r>
                            <a:rPr lang="zh-CN" altLang="en-US" i="1">
                              <a:solidFill>
                                <a:prstClr val="black"/>
                              </a:solidFill>
                              <a:latin typeface="Cambria Math"/>
                            </a:rPr>
                            <m:t>𝐺</m:t>
                          </m:r>
                        </m:e>
                        <m:sub>
                          <m:r>
                            <a:rPr lang="zh-CN" altLang="en-US" i="1">
                              <a:solidFill>
                                <a:prstClr val="black"/>
                              </a:solidFill>
                              <a:latin typeface="Cambria Math"/>
                            </a:rPr>
                            <m:t>𝑠</m:t>
                          </m:r>
                        </m:sub>
                      </m:sSub>
                      <m:r>
                        <a:rPr lang="zh-CN" altLang="en-US">
                          <a:solidFill>
                            <a:prstClr val="black"/>
                          </a:solidFill>
                          <a:latin typeface="Cambria Math"/>
                        </a:rPr>
                        <m:t>+</m:t>
                      </m:r>
                      <m:r>
                        <a:rPr lang="zh-CN" altLang="en-US" i="1">
                          <a:solidFill>
                            <a:prstClr val="black"/>
                          </a:solidFill>
                          <a:latin typeface="Cambria Math"/>
                        </a:rPr>
                        <m:t>𝛥</m:t>
                      </m:r>
                      <m:sSub>
                        <m:sSubPr>
                          <m:ctrlPr>
                            <a:rPr lang="zh-CN" altLang="en-US" i="1">
                              <a:solidFill>
                                <a:prstClr val="black"/>
                              </a:solidFill>
                              <a:latin typeface="Cambria Math"/>
                            </a:rPr>
                          </m:ctrlPr>
                        </m:sSubPr>
                        <m:e>
                          <m:r>
                            <a:rPr lang="zh-CN" altLang="en-US" i="1">
                              <a:solidFill>
                                <a:prstClr val="black"/>
                              </a:solidFill>
                              <a:latin typeface="Cambria Math"/>
                            </a:rPr>
                            <m:t>𝐺</m:t>
                          </m:r>
                        </m:e>
                        <m:sub>
                          <m:r>
                            <a:rPr lang="zh-CN" altLang="en-US" i="1">
                              <a:solidFill>
                                <a:prstClr val="black"/>
                              </a:solidFill>
                              <a:latin typeface="Cambria Math"/>
                            </a:rPr>
                            <m:t>𝑒</m:t>
                          </m:r>
                        </m:sub>
                      </m:sSub>
                    </m:oMath>
                  </m:oMathPara>
                </a14:m>
                <a:endParaRPr lang="zh-CN" altLang="en-US" dirty="0">
                  <a:solidFill>
                    <a:prstClr val="black"/>
                  </a:solidFill>
                </a:endParaRPr>
              </a:p>
            </p:txBody>
          </p:sp>
        </mc:Choice>
        <mc:Fallback xmlns="">
          <p:sp>
            <p:nvSpPr>
              <p:cNvPr id="33" name="矩形 32"/>
              <p:cNvSpPr>
                <a:spLocks noRot="1" noChangeAspect="1" noMove="1" noResize="1" noEditPoints="1" noAdjustHandles="1" noChangeArrowheads="1" noChangeShapeType="1" noTextEdit="1"/>
              </p:cNvSpPr>
              <p:nvPr/>
            </p:nvSpPr>
            <p:spPr>
              <a:xfrm>
                <a:off x="4218535" y="1802396"/>
                <a:ext cx="2534475" cy="369332"/>
              </a:xfrm>
              <a:prstGeom prst="rect">
                <a:avLst/>
              </a:prstGeom>
              <a:blipFill rotWithShape="1">
                <a:blip r:embed="rId3"/>
                <a:stretch>
                  <a:fillRect/>
                </a:stretch>
              </a:blipFill>
            </p:spPr>
            <p:txBody>
              <a:bodyPr/>
              <a:lstStyle/>
              <a:p>
                <a:r>
                  <a:rPr lang="zh-CN" altLang="en-US">
                    <a:noFill/>
                  </a:rPr>
                  <a:t> </a:t>
                </a:r>
              </a:p>
            </p:txBody>
          </p:sp>
        </mc:Fallback>
      </mc:AlternateContent>
      <p:sp>
        <p:nvSpPr>
          <p:cNvPr id="34" name="TextBox 3"/>
          <p:cNvSpPr txBox="1"/>
          <p:nvPr/>
        </p:nvSpPr>
        <p:spPr>
          <a:xfrm>
            <a:off x="323528" y="404664"/>
            <a:ext cx="6984776" cy="461665"/>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sz="2400" dirty="0" smtClean="0">
                <a:solidFill>
                  <a:prstClr val="black"/>
                </a:solidFill>
              </a:rPr>
              <a:t>四</a:t>
            </a:r>
            <a:r>
              <a:rPr lang="en-US" altLang="zh-CN" sz="2400" dirty="0" smtClean="0">
                <a:solidFill>
                  <a:prstClr val="black"/>
                </a:solidFill>
              </a:rPr>
              <a:t>.</a:t>
            </a:r>
            <a:r>
              <a:rPr lang="zh-CN" altLang="en-US" sz="2400" dirty="0" smtClean="0">
                <a:solidFill>
                  <a:prstClr val="black"/>
                </a:solidFill>
              </a:rPr>
              <a:t>相转变计算</a:t>
            </a:r>
            <a:r>
              <a:rPr lang="en-US" altLang="zh-CN" sz="2400" dirty="0" smtClean="0">
                <a:solidFill>
                  <a:prstClr val="black"/>
                </a:solidFill>
              </a:rPr>
              <a:t>——2. </a:t>
            </a:r>
            <a:r>
              <a:rPr lang="en-US" altLang="zh-CN" sz="2400" dirty="0">
                <a:solidFill>
                  <a:prstClr val="black"/>
                </a:solidFill>
              </a:rPr>
              <a:t>Energy Changes</a:t>
            </a:r>
            <a:endParaRPr lang="zh-CN" altLang="en-US" sz="2400" dirty="0">
              <a:solidFill>
                <a:prstClr val="black"/>
              </a:solidFill>
            </a:endParaRPr>
          </a:p>
        </p:txBody>
      </p:sp>
    </p:spTree>
    <p:extLst>
      <p:ext uri="{BB962C8B-B14F-4D97-AF65-F5344CB8AC3E}">
        <p14:creationId xmlns:p14="http://schemas.microsoft.com/office/powerpoint/2010/main" val="2889464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strips(downRight)">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1" fill="hold" grpId="0" nodeType="clickEffect">
                                  <p:stCondLst>
                                    <p:cond delay="0"/>
                                  </p:stCondLst>
                                  <p:childTnLst>
                                    <p:set>
                                      <p:cBhvr>
                                        <p:cTn id="16" dur="1" fill="hold">
                                          <p:stCondLst>
                                            <p:cond delay="0"/>
                                          </p:stCondLst>
                                        </p:cTn>
                                        <p:tgtEl>
                                          <p:spTgt spid="26"/>
                                        </p:tgtEl>
                                        <p:attrNameLst>
                                          <p:attrName>style.visibility</p:attrName>
                                        </p:attrNameLst>
                                      </p:cBhvr>
                                      <p:to>
                                        <p:strVal val="visible"/>
                                      </p:to>
                                    </p:set>
                                    <p:anim calcmode="lin" valueType="num">
                                      <p:cBhvr additive="base">
                                        <p:cTn id="17" dur="500" fill="hold"/>
                                        <p:tgtEl>
                                          <p:spTgt spid="26"/>
                                        </p:tgtEl>
                                        <p:attrNameLst>
                                          <p:attrName>ppt_x</p:attrName>
                                        </p:attrNameLst>
                                      </p:cBhvr>
                                      <p:tavLst>
                                        <p:tav tm="0">
                                          <p:val>
                                            <p:strVal val="#ppt_x"/>
                                          </p:val>
                                        </p:tav>
                                        <p:tav tm="100000">
                                          <p:val>
                                            <p:strVal val="#ppt_x"/>
                                          </p:val>
                                        </p:tav>
                                      </p:tavLst>
                                    </p:anim>
                                    <p:anim calcmode="lin" valueType="num">
                                      <p:cBhvr additive="base">
                                        <p:cTn id="18" dur="500" fill="hold"/>
                                        <p:tgtEl>
                                          <p:spTgt spid="26"/>
                                        </p:tgtEl>
                                        <p:attrNameLst>
                                          <p:attrName>ppt_y</p:attrName>
                                        </p:attrNameLst>
                                      </p:cBhvr>
                                      <p:tavLst>
                                        <p:tav tm="0">
                                          <p:val>
                                            <p:strVal val="0-#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8" presetClass="entr" presetSubtype="6"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strips(downRight)">
                                      <p:cBhvr>
                                        <p:cTn id="23" dur="500"/>
                                        <p:tgtEl>
                                          <p:spTgt spid="11"/>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15"/>
                                        </p:tgtEl>
                                        <p:attrNameLst>
                                          <p:attrName>style.visibility</p:attrName>
                                        </p:attrNameLst>
                                      </p:cBhvr>
                                      <p:to>
                                        <p:strVal val="visible"/>
                                      </p:to>
                                    </p:set>
                                    <p:anim calcmode="lin" valueType="num">
                                      <p:cBhvr additive="base">
                                        <p:cTn id="28" dur="500" fill="hold"/>
                                        <p:tgtEl>
                                          <p:spTgt spid="15"/>
                                        </p:tgtEl>
                                        <p:attrNameLst>
                                          <p:attrName>ppt_x</p:attrName>
                                        </p:attrNameLst>
                                      </p:cBhvr>
                                      <p:tavLst>
                                        <p:tav tm="0">
                                          <p:val>
                                            <p:strVal val="#ppt_x"/>
                                          </p:val>
                                        </p:tav>
                                        <p:tav tm="100000">
                                          <p:val>
                                            <p:strVal val="#ppt_x"/>
                                          </p:val>
                                        </p:tav>
                                      </p:tavLst>
                                    </p:anim>
                                    <p:anim calcmode="lin" valueType="num">
                                      <p:cBhvr additive="base">
                                        <p:cTn id="29"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18" presetClass="entr" presetSubtype="12" fill="hold" grpId="0" nodeType="clickEffect">
                                  <p:stCondLst>
                                    <p:cond delay="0"/>
                                  </p:stCondLst>
                                  <p:childTnLst>
                                    <p:set>
                                      <p:cBhvr>
                                        <p:cTn id="33" dur="1" fill="hold">
                                          <p:stCondLst>
                                            <p:cond delay="0"/>
                                          </p:stCondLst>
                                        </p:cTn>
                                        <p:tgtEl>
                                          <p:spTgt spid="12"/>
                                        </p:tgtEl>
                                        <p:attrNameLst>
                                          <p:attrName>style.visibility</p:attrName>
                                        </p:attrNameLst>
                                      </p:cBhvr>
                                      <p:to>
                                        <p:strVal val="visible"/>
                                      </p:to>
                                    </p:set>
                                    <p:animEffect transition="in" filter="strips(downLeft)">
                                      <p:cBhvr>
                                        <p:cTn id="34" dur="500"/>
                                        <p:tgtEl>
                                          <p:spTgt spid="12"/>
                                        </p:tgtEl>
                                      </p:cBhvr>
                                    </p:animEffect>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16"/>
                                        </p:tgtEl>
                                        <p:attrNameLst>
                                          <p:attrName>style.visibility</p:attrName>
                                        </p:attrNameLst>
                                      </p:cBhvr>
                                      <p:to>
                                        <p:strVal val="visible"/>
                                      </p:to>
                                    </p:set>
                                    <p:anim calcmode="lin" valueType="num">
                                      <p:cBhvr additive="base">
                                        <p:cTn id="39" dur="500" fill="hold"/>
                                        <p:tgtEl>
                                          <p:spTgt spid="16"/>
                                        </p:tgtEl>
                                        <p:attrNameLst>
                                          <p:attrName>ppt_x</p:attrName>
                                        </p:attrNameLst>
                                      </p:cBhvr>
                                      <p:tavLst>
                                        <p:tav tm="0">
                                          <p:val>
                                            <p:strVal val="#ppt_x"/>
                                          </p:val>
                                        </p:tav>
                                        <p:tav tm="100000">
                                          <p:val>
                                            <p:strVal val="#ppt_x"/>
                                          </p:val>
                                        </p:tav>
                                      </p:tavLst>
                                    </p:anim>
                                    <p:anim calcmode="lin" valueType="num">
                                      <p:cBhvr additive="base">
                                        <p:cTn id="4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2" fill="hold" grpId="0" nodeType="clickEffect">
                                  <p:stCondLst>
                                    <p:cond delay="0"/>
                                  </p:stCondLst>
                                  <p:childTnLst>
                                    <p:set>
                                      <p:cBhvr>
                                        <p:cTn id="44" dur="1" fill="hold">
                                          <p:stCondLst>
                                            <p:cond delay="0"/>
                                          </p:stCondLst>
                                        </p:cTn>
                                        <p:tgtEl>
                                          <p:spTgt spid="28"/>
                                        </p:tgtEl>
                                        <p:attrNameLst>
                                          <p:attrName>style.visibility</p:attrName>
                                        </p:attrNameLst>
                                      </p:cBhvr>
                                      <p:to>
                                        <p:strVal val="visible"/>
                                      </p:to>
                                    </p:set>
                                    <p:anim calcmode="lin" valueType="num">
                                      <p:cBhvr additive="base">
                                        <p:cTn id="45" dur="500" fill="hold"/>
                                        <p:tgtEl>
                                          <p:spTgt spid="28"/>
                                        </p:tgtEl>
                                        <p:attrNameLst>
                                          <p:attrName>ppt_x</p:attrName>
                                        </p:attrNameLst>
                                      </p:cBhvr>
                                      <p:tavLst>
                                        <p:tav tm="0">
                                          <p:val>
                                            <p:strVal val="1+#ppt_w/2"/>
                                          </p:val>
                                        </p:tav>
                                        <p:tav tm="100000">
                                          <p:val>
                                            <p:strVal val="#ppt_x"/>
                                          </p:val>
                                        </p:tav>
                                      </p:tavLst>
                                    </p:anim>
                                    <p:anim calcmode="lin" valueType="num">
                                      <p:cBhvr additive="base">
                                        <p:cTn id="46" dur="500" fill="hold"/>
                                        <p:tgtEl>
                                          <p:spTgt spid="28"/>
                                        </p:tgtEl>
                                        <p:attrNameLst>
                                          <p:attrName>ppt_y</p:attrName>
                                        </p:attrNameLst>
                                      </p:cBhvr>
                                      <p:tavLst>
                                        <p:tav tm="0">
                                          <p:val>
                                            <p:strVal val="#ppt_y"/>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grpId="0" nodeType="clickEffect">
                                  <p:stCondLst>
                                    <p:cond delay="0"/>
                                  </p:stCondLst>
                                  <p:childTnLst>
                                    <p:set>
                                      <p:cBhvr>
                                        <p:cTn id="50" dur="1" fill="hold">
                                          <p:stCondLst>
                                            <p:cond delay="0"/>
                                          </p:stCondLst>
                                        </p:cTn>
                                        <p:tgtEl>
                                          <p:spTgt spid="13"/>
                                        </p:tgtEl>
                                        <p:attrNameLst>
                                          <p:attrName>style.visibility</p:attrName>
                                        </p:attrNameLst>
                                      </p:cBhvr>
                                      <p:to>
                                        <p:strVal val="visible"/>
                                      </p:to>
                                    </p:set>
                                    <p:animEffect transition="in" filter="fade">
                                      <p:cBhvr>
                                        <p:cTn id="51" dur="500"/>
                                        <p:tgtEl>
                                          <p:spTgt spid="13"/>
                                        </p:tgtEl>
                                      </p:cBhvr>
                                    </p:animEffec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grpId="0" nodeType="clickEffect">
                                  <p:stCondLst>
                                    <p:cond delay="0"/>
                                  </p:stCondLst>
                                  <p:childTnLst>
                                    <p:set>
                                      <p:cBhvr>
                                        <p:cTn id="55" dur="1" fill="hold">
                                          <p:stCondLst>
                                            <p:cond delay="0"/>
                                          </p:stCondLst>
                                        </p:cTn>
                                        <p:tgtEl>
                                          <p:spTgt spid="25"/>
                                        </p:tgtEl>
                                        <p:attrNameLst>
                                          <p:attrName>style.visibility</p:attrName>
                                        </p:attrNameLst>
                                      </p:cBhvr>
                                      <p:to>
                                        <p:strVal val="visible"/>
                                      </p:to>
                                    </p:set>
                                  </p:childTnLst>
                                </p:cTn>
                              </p:par>
                              <p:par>
                                <p:cTn id="56" presetID="10" presetClass="entr" presetSubtype="0" fill="hold" grpId="0" nodeType="withEffect">
                                  <p:stCondLst>
                                    <p:cond delay="0"/>
                                  </p:stCondLst>
                                  <p:childTnLst>
                                    <p:set>
                                      <p:cBhvr>
                                        <p:cTn id="57" dur="1" fill="hold">
                                          <p:stCondLst>
                                            <p:cond delay="0"/>
                                          </p:stCondLst>
                                        </p:cTn>
                                        <p:tgtEl>
                                          <p:spTgt spid="17"/>
                                        </p:tgtEl>
                                        <p:attrNameLst>
                                          <p:attrName>style.visibility</p:attrName>
                                        </p:attrNameLst>
                                      </p:cBhvr>
                                      <p:to>
                                        <p:strVal val="visible"/>
                                      </p:to>
                                    </p:set>
                                    <p:animEffect transition="in" filter="fade">
                                      <p:cBhvr>
                                        <p:cTn id="58" dur="500"/>
                                        <p:tgtEl>
                                          <p:spTgt spid="17"/>
                                        </p:tgtEl>
                                      </p:cBhvr>
                                    </p:animEffect>
                                  </p:childTnLst>
                                </p:cTn>
                              </p:par>
                              <p:par>
                                <p:cTn id="59" presetID="1" presetClass="entr" presetSubtype="0" fill="hold" grpId="0" nodeType="withEffect">
                                  <p:stCondLst>
                                    <p:cond delay="0"/>
                                  </p:stCondLst>
                                  <p:childTnLst>
                                    <p:set>
                                      <p:cBhvr>
                                        <p:cTn id="60" dur="1" fill="hold">
                                          <p:stCondLst>
                                            <p:cond delay="0"/>
                                          </p:stCondLst>
                                        </p:cTn>
                                        <p:tgtEl>
                                          <p:spTgt spid="14"/>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2" presetClass="entr" presetSubtype="2" fill="hold" grpId="0" nodeType="clickEffect">
                                  <p:stCondLst>
                                    <p:cond delay="0"/>
                                  </p:stCondLst>
                                  <p:childTnLst>
                                    <p:set>
                                      <p:cBhvr>
                                        <p:cTn id="64" dur="1" fill="hold">
                                          <p:stCondLst>
                                            <p:cond delay="0"/>
                                          </p:stCondLst>
                                        </p:cTn>
                                        <p:tgtEl>
                                          <p:spTgt spid="29"/>
                                        </p:tgtEl>
                                        <p:attrNameLst>
                                          <p:attrName>style.visibility</p:attrName>
                                        </p:attrNameLst>
                                      </p:cBhvr>
                                      <p:to>
                                        <p:strVal val="visible"/>
                                      </p:to>
                                    </p:set>
                                    <p:anim calcmode="lin" valueType="num">
                                      <p:cBhvr additive="base">
                                        <p:cTn id="65" dur="500" fill="hold"/>
                                        <p:tgtEl>
                                          <p:spTgt spid="29"/>
                                        </p:tgtEl>
                                        <p:attrNameLst>
                                          <p:attrName>ppt_x</p:attrName>
                                        </p:attrNameLst>
                                      </p:cBhvr>
                                      <p:tavLst>
                                        <p:tav tm="0">
                                          <p:val>
                                            <p:strVal val="1+#ppt_w/2"/>
                                          </p:val>
                                        </p:tav>
                                        <p:tav tm="100000">
                                          <p:val>
                                            <p:strVal val="#ppt_x"/>
                                          </p:val>
                                        </p:tav>
                                      </p:tavLst>
                                    </p:anim>
                                    <p:anim calcmode="lin" valueType="num">
                                      <p:cBhvr additive="base">
                                        <p:cTn id="66" dur="500" fill="hold"/>
                                        <p:tgtEl>
                                          <p:spTgt spid="29"/>
                                        </p:tgtEl>
                                        <p:attrNameLst>
                                          <p:attrName>ppt_y</p:attrName>
                                        </p:attrNameLst>
                                      </p:cBhvr>
                                      <p:tavLst>
                                        <p:tav tm="0">
                                          <p:val>
                                            <p:strVal val="#ppt_y"/>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grpId="0" nodeType="clickEffect">
                                  <p:stCondLst>
                                    <p:cond delay="0"/>
                                  </p:stCondLst>
                                  <p:childTnLst>
                                    <p:set>
                                      <p:cBhvr>
                                        <p:cTn id="70" dur="1" fill="hold">
                                          <p:stCondLst>
                                            <p:cond delay="0"/>
                                          </p:stCondLst>
                                        </p:cTn>
                                        <p:tgtEl>
                                          <p:spTgt spid="30"/>
                                        </p:tgtEl>
                                        <p:attrNameLst>
                                          <p:attrName>style.visibility</p:attrName>
                                        </p:attrNameLst>
                                      </p:cBhvr>
                                      <p:to>
                                        <p:strVal val="visible"/>
                                      </p:to>
                                    </p:set>
                                    <p:anim calcmode="lin" valueType="num">
                                      <p:cBhvr additive="base">
                                        <p:cTn id="71" dur="500" fill="hold"/>
                                        <p:tgtEl>
                                          <p:spTgt spid="30"/>
                                        </p:tgtEl>
                                        <p:attrNameLst>
                                          <p:attrName>ppt_x</p:attrName>
                                        </p:attrNameLst>
                                      </p:cBhvr>
                                      <p:tavLst>
                                        <p:tav tm="0">
                                          <p:val>
                                            <p:strVal val="#ppt_x"/>
                                          </p:val>
                                        </p:tav>
                                        <p:tav tm="100000">
                                          <p:val>
                                            <p:strVal val="#ppt_x"/>
                                          </p:val>
                                        </p:tav>
                                      </p:tavLst>
                                    </p:anim>
                                    <p:anim calcmode="lin" valueType="num">
                                      <p:cBhvr additive="base">
                                        <p:cTn id="72"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grpId="0" nodeType="clickEffect">
                                  <p:stCondLst>
                                    <p:cond delay="0"/>
                                  </p:stCondLst>
                                  <p:childTnLst>
                                    <p:set>
                                      <p:cBhvr>
                                        <p:cTn id="76" dur="1" fill="hold">
                                          <p:stCondLst>
                                            <p:cond delay="0"/>
                                          </p:stCondLst>
                                        </p:cTn>
                                        <p:tgtEl>
                                          <p:spTgt spid="18"/>
                                        </p:tgtEl>
                                        <p:attrNameLst>
                                          <p:attrName>style.visibility</p:attrName>
                                        </p:attrNameLst>
                                      </p:cBhvr>
                                      <p:to>
                                        <p:strVal val="visible"/>
                                      </p:to>
                                    </p:set>
                                    <p:animEffect transition="in" filter="blinds(horizontal)">
                                      <p:cBhvr>
                                        <p:cTn id="77" dur="500"/>
                                        <p:tgtEl>
                                          <p:spTgt spid="18"/>
                                        </p:tgtEl>
                                      </p:cBhvr>
                                    </p:animEffect>
                                  </p:childTnLst>
                                </p:cTn>
                              </p:par>
                            </p:childTnLst>
                          </p:cTn>
                        </p:par>
                      </p:childTnLst>
                    </p:cTn>
                  </p:par>
                  <p:par>
                    <p:cTn id="78" fill="hold">
                      <p:stCondLst>
                        <p:cond delay="indefinite"/>
                      </p:stCondLst>
                      <p:childTnLst>
                        <p:par>
                          <p:cTn id="79" fill="hold">
                            <p:stCondLst>
                              <p:cond delay="0"/>
                            </p:stCondLst>
                            <p:childTnLst>
                              <p:par>
                                <p:cTn id="80" presetID="2" presetClass="entr" presetSubtype="1" fill="hold" grpId="0" nodeType="clickEffect">
                                  <p:stCondLst>
                                    <p:cond delay="0"/>
                                  </p:stCondLst>
                                  <p:childTnLst>
                                    <p:set>
                                      <p:cBhvr>
                                        <p:cTn id="81" dur="1" fill="hold">
                                          <p:stCondLst>
                                            <p:cond delay="0"/>
                                          </p:stCondLst>
                                        </p:cTn>
                                        <p:tgtEl>
                                          <p:spTgt spid="19"/>
                                        </p:tgtEl>
                                        <p:attrNameLst>
                                          <p:attrName>style.visibility</p:attrName>
                                        </p:attrNameLst>
                                      </p:cBhvr>
                                      <p:to>
                                        <p:strVal val="visible"/>
                                      </p:to>
                                    </p:set>
                                    <p:anim calcmode="lin" valueType="num">
                                      <p:cBhvr additive="base">
                                        <p:cTn id="82" dur="500" fill="hold"/>
                                        <p:tgtEl>
                                          <p:spTgt spid="19"/>
                                        </p:tgtEl>
                                        <p:attrNameLst>
                                          <p:attrName>ppt_x</p:attrName>
                                        </p:attrNameLst>
                                      </p:cBhvr>
                                      <p:tavLst>
                                        <p:tav tm="0">
                                          <p:val>
                                            <p:strVal val="#ppt_x"/>
                                          </p:val>
                                        </p:tav>
                                        <p:tav tm="100000">
                                          <p:val>
                                            <p:strVal val="#ppt_x"/>
                                          </p:val>
                                        </p:tav>
                                      </p:tavLst>
                                    </p:anim>
                                    <p:anim calcmode="lin" valueType="num">
                                      <p:cBhvr additive="base">
                                        <p:cTn id="83" dur="500" fill="hold"/>
                                        <p:tgtEl>
                                          <p:spTgt spid="19"/>
                                        </p:tgtEl>
                                        <p:attrNameLst>
                                          <p:attrName>ppt_y</p:attrName>
                                        </p:attrNameLst>
                                      </p:cBhvr>
                                      <p:tavLst>
                                        <p:tav tm="0">
                                          <p:val>
                                            <p:strVal val="0-#ppt_h/2"/>
                                          </p:val>
                                        </p:tav>
                                        <p:tav tm="100000">
                                          <p:val>
                                            <p:strVal val="#ppt_y"/>
                                          </p:val>
                                        </p:tav>
                                      </p:tavLst>
                                    </p:anim>
                                  </p:childTnLst>
                                </p:cTn>
                              </p:par>
                            </p:childTnLst>
                          </p:cTn>
                        </p:par>
                      </p:childTnLst>
                    </p:cTn>
                  </p:par>
                  <p:par>
                    <p:cTn id="84" fill="hold">
                      <p:stCondLst>
                        <p:cond delay="indefinite"/>
                      </p:stCondLst>
                      <p:childTnLst>
                        <p:par>
                          <p:cTn id="85" fill="hold">
                            <p:stCondLst>
                              <p:cond delay="0"/>
                            </p:stCondLst>
                            <p:childTnLst>
                              <p:par>
                                <p:cTn id="86" presetID="18" presetClass="entr" presetSubtype="12" fill="hold" nodeType="clickEffect">
                                  <p:stCondLst>
                                    <p:cond delay="0"/>
                                  </p:stCondLst>
                                  <p:childTnLst>
                                    <p:set>
                                      <p:cBhvr>
                                        <p:cTn id="87" dur="1" fill="hold">
                                          <p:stCondLst>
                                            <p:cond delay="0"/>
                                          </p:stCondLst>
                                        </p:cTn>
                                        <p:tgtEl>
                                          <p:spTgt spid="20"/>
                                        </p:tgtEl>
                                        <p:attrNameLst>
                                          <p:attrName>style.visibility</p:attrName>
                                        </p:attrNameLst>
                                      </p:cBhvr>
                                      <p:to>
                                        <p:strVal val="visible"/>
                                      </p:to>
                                    </p:set>
                                    <p:animEffect transition="in" filter="strips(downLeft)">
                                      <p:cBhvr>
                                        <p:cTn id="88" dur="500"/>
                                        <p:tgtEl>
                                          <p:spTgt spid="20"/>
                                        </p:tgtEl>
                                      </p:cBhvr>
                                    </p:animEffect>
                                  </p:childTnLst>
                                </p:cTn>
                              </p:par>
                            </p:childTnLst>
                          </p:cTn>
                        </p:par>
                      </p:childTnLst>
                    </p:cTn>
                  </p:par>
                  <p:par>
                    <p:cTn id="89" fill="hold">
                      <p:stCondLst>
                        <p:cond delay="indefinite"/>
                      </p:stCondLst>
                      <p:childTnLst>
                        <p:par>
                          <p:cTn id="90" fill="hold">
                            <p:stCondLst>
                              <p:cond delay="0"/>
                            </p:stCondLst>
                            <p:childTnLst>
                              <p:par>
                                <p:cTn id="91" presetID="2" presetClass="entr" presetSubtype="2" fill="hold" grpId="0" nodeType="clickEffect">
                                  <p:stCondLst>
                                    <p:cond delay="0"/>
                                  </p:stCondLst>
                                  <p:childTnLst>
                                    <p:set>
                                      <p:cBhvr>
                                        <p:cTn id="92" dur="1" fill="hold">
                                          <p:stCondLst>
                                            <p:cond delay="0"/>
                                          </p:stCondLst>
                                        </p:cTn>
                                        <p:tgtEl>
                                          <p:spTgt spid="31"/>
                                        </p:tgtEl>
                                        <p:attrNameLst>
                                          <p:attrName>style.visibility</p:attrName>
                                        </p:attrNameLst>
                                      </p:cBhvr>
                                      <p:to>
                                        <p:strVal val="visible"/>
                                      </p:to>
                                    </p:set>
                                    <p:anim calcmode="lin" valueType="num">
                                      <p:cBhvr additive="base">
                                        <p:cTn id="93" dur="500" fill="hold"/>
                                        <p:tgtEl>
                                          <p:spTgt spid="31"/>
                                        </p:tgtEl>
                                        <p:attrNameLst>
                                          <p:attrName>ppt_x</p:attrName>
                                        </p:attrNameLst>
                                      </p:cBhvr>
                                      <p:tavLst>
                                        <p:tav tm="0">
                                          <p:val>
                                            <p:strVal val="1+#ppt_w/2"/>
                                          </p:val>
                                        </p:tav>
                                        <p:tav tm="100000">
                                          <p:val>
                                            <p:strVal val="#ppt_x"/>
                                          </p:val>
                                        </p:tav>
                                      </p:tavLst>
                                    </p:anim>
                                    <p:anim calcmode="lin" valueType="num">
                                      <p:cBhvr additive="base">
                                        <p:cTn id="94" dur="500" fill="hold"/>
                                        <p:tgtEl>
                                          <p:spTgt spid="3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P spid="13" grpId="0" animBg="1"/>
      <p:bldP spid="14" grpId="0" animBg="1"/>
      <p:bldP spid="15" grpId="0" autoUpdateAnimBg="0"/>
      <p:bldP spid="16" grpId="0" autoUpdateAnimBg="0"/>
      <p:bldP spid="17" grpId="0"/>
      <p:bldP spid="18" grpId="0" animBg="1"/>
      <p:bldP spid="19" grpId="0" autoUpdateAnimBg="0"/>
      <p:bldP spid="25" grpId="0"/>
      <p:bldP spid="26" grpId="0" autoUpdateAnimBg="0"/>
      <p:bldP spid="28" grpId="0" autoUpdateAnimBg="0"/>
      <p:bldP spid="29" grpId="0" autoUpdateAnimBg="0"/>
      <p:bldP spid="30" grpId="0" autoUpdateAnimBg="0"/>
      <p:bldP spid="31" grpId="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86220" y="685123"/>
            <a:ext cx="3570208" cy="461665"/>
          </a:xfrm>
          <a:prstGeom prst="rect">
            <a:avLst/>
          </a:prstGeom>
          <a:noFill/>
        </p:spPr>
        <p:txBody>
          <a:bodyPr wrap="none" rtlCol="0">
            <a:spAutoFit/>
          </a:bodyPr>
          <a:lstStyle/>
          <a:p>
            <a:r>
              <a:rPr lang="zh-CN" altLang="en-US" sz="2400" dirty="0" smtClean="0">
                <a:solidFill>
                  <a:prstClr val="black"/>
                </a:solidFill>
              </a:rPr>
              <a:t>各相吉布斯自由能的计算</a:t>
            </a:r>
            <a:endParaRPr lang="zh-CN" altLang="en-US" sz="2400" dirty="0">
              <a:solidFill>
                <a:prstClr val="black"/>
              </a:solidFill>
            </a:endParaRPr>
          </a:p>
        </p:txBody>
      </p:sp>
      <p:graphicFrame>
        <p:nvGraphicFramePr>
          <p:cNvPr id="3" name="对象 2"/>
          <p:cNvGraphicFramePr>
            <a:graphicFrameLocks noChangeAspect="1"/>
          </p:cNvGraphicFramePr>
          <p:nvPr>
            <p:extLst>
              <p:ext uri="{D42A27DB-BD31-4B8C-83A1-F6EECF244321}">
                <p14:modId xmlns:p14="http://schemas.microsoft.com/office/powerpoint/2010/main" val="1377714379"/>
              </p:ext>
            </p:extLst>
          </p:nvPr>
        </p:nvGraphicFramePr>
        <p:xfrm>
          <a:off x="2371324" y="2419952"/>
          <a:ext cx="6169125" cy="539191"/>
        </p:xfrm>
        <a:graphic>
          <a:graphicData uri="http://schemas.openxmlformats.org/presentationml/2006/ole">
            <mc:AlternateContent xmlns:mc="http://schemas.openxmlformats.org/markup-compatibility/2006">
              <mc:Choice xmlns:v="urn:schemas-microsoft-com:vml" Requires="v">
                <p:oleObj spid="_x0000_s1030" name="公式" r:id="rId3" imgW="3784320" imgH="355320" progId="Equation.3">
                  <p:embed/>
                </p:oleObj>
              </mc:Choice>
              <mc:Fallback>
                <p:oleObj name="公式" r:id="rId3" imgW="3784320" imgH="355320" progId="Equation.3">
                  <p:embed/>
                  <p:pic>
                    <p:nvPicPr>
                      <p:cNvPr id="0" name=""/>
                      <p:cNvPicPr>
                        <a:picLocks noChangeAspect="1" noChangeArrowheads="1"/>
                      </p:cNvPicPr>
                      <p:nvPr/>
                    </p:nvPicPr>
                    <p:blipFill>
                      <a:blip r:embed="rId4"/>
                      <a:srcRect/>
                      <a:stretch>
                        <a:fillRect/>
                      </a:stretch>
                    </p:blipFill>
                    <p:spPr bwMode="auto">
                      <a:xfrm>
                        <a:off x="2371324" y="2419952"/>
                        <a:ext cx="6169125" cy="539191"/>
                      </a:xfrm>
                      <a:prstGeom prst="rect">
                        <a:avLst/>
                      </a:prstGeom>
                      <a:noFill/>
                      <a:ln>
                        <a:noFill/>
                      </a:ln>
                      <a:extLst/>
                    </p:spPr>
                  </p:pic>
                </p:oleObj>
              </mc:Fallback>
            </mc:AlternateContent>
          </a:graphicData>
        </a:graphic>
      </p:graphicFrame>
      <p:sp>
        <p:nvSpPr>
          <p:cNvPr id="4" name="Text Box 6"/>
          <p:cNvSpPr txBox="1">
            <a:spLocks noChangeArrowheads="1"/>
          </p:cNvSpPr>
          <p:nvPr/>
        </p:nvSpPr>
        <p:spPr bwMode="auto">
          <a:xfrm>
            <a:off x="1896190" y="3528067"/>
            <a:ext cx="1435449" cy="923330"/>
          </a:xfrm>
          <a:prstGeom prst="rect">
            <a:avLst/>
          </a:prstGeom>
          <a:noFill/>
          <a:ln w="9525">
            <a:noFill/>
            <a:miter lim="800000"/>
            <a:headEnd/>
            <a:tailEnd/>
          </a:ln>
          <a:effectLst/>
        </p:spPr>
        <p:txBody>
          <a:bodyPr wrap="square">
            <a:spAutoFit/>
          </a:bodyPr>
          <a:lstStyle/>
          <a:p>
            <a:r>
              <a:rPr lang="zh-CN" altLang="en-GB" dirty="0">
                <a:solidFill>
                  <a:prstClr val="black"/>
                </a:solidFill>
              </a:rPr>
              <a:t>纯组元的</a:t>
            </a:r>
            <a:r>
              <a:rPr lang="zh-CN" altLang="en-GB" dirty="0" smtClean="0">
                <a:solidFill>
                  <a:prstClr val="black"/>
                </a:solidFill>
              </a:rPr>
              <a:t>吉</a:t>
            </a:r>
            <a:endParaRPr lang="en-US" altLang="zh-CN" dirty="0">
              <a:solidFill>
                <a:prstClr val="black"/>
              </a:solidFill>
            </a:endParaRPr>
          </a:p>
          <a:p>
            <a:r>
              <a:rPr lang="zh-CN" altLang="en-GB" dirty="0" smtClean="0">
                <a:solidFill>
                  <a:prstClr val="black"/>
                </a:solidFill>
              </a:rPr>
              <a:t>布斯自由能</a:t>
            </a:r>
            <a:endParaRPr lang="en-US" altLang="zh-CN" dirty="0" smtClean="0">
              <a:solidFill>
                <a:prstClr val="black"/>
              </a:solidFill>
            </a:endParaRPr>
          </a:p>
          <a:p>
            <a:r>
              <a:rPr lang="zh-CN" altLang="en-US" dirty="0">
                <a:solidFill>
                  <a:prstClr val="black"/>
                </a:solidFill>
              </a:rPr>
              <a:t>之和</a:t>
            </a:r>
            <a:endParaRPr lang="zh-CN" altLang="en-GB" dirty="0">
              <a:solidFill>
                <a:prstClr val="black"/>
              </a:solidFill>
            </a:endParaRPr>
          </a:p>
        </p:txBody>
      </p:sp>
      <p:sp>
        <p:nvSpPr>
          <p:cNvPr id="5" name="Text Box 8"/>
          <p:cNvSpPr txBox="1">
            <a:spLocks noChangeArrowheads="1"/>
          </p:cNvSpPr>
          <p:nvPr/>
        </p:nvSpPr>
        <p:spPr bwMode="auto">
          <a:xfrm>
            <a:off x="3979711" y="3534733"/>
            <a:ext cx="1687512" cy="923330"/>
          </a:xfrm>
          <a:prstGeom prst="rect">
            <a:avLst/>
          </a:prstGeom>
          <a:noFill/>
          <a:ln w="9525">
            <a:noFill/>
            <a:miter lim="800000"/>
            <a:headEnd/>
            <a:tailEnd/>
          </a:ln>
          <a:effectLst/>
        </p:spPr>
        <p:txBody>
          <a:bodyPr>
            <a:spAutoFit/>
          </a:bodyPr>
          <a:lstStyle/>
          <a:p>
            <a:pPr>
              <a:spcBef>
                <a:spcPct val="50000"/>
              </a:spcBef>
            </a:pPr>
            <a:r>
              <a:rPr lang="zh-CN" altLang="en-GB" dirty="0">
                <a:solidFill>
                  <a:prstClr val="black"/>
                </a:solidFill>
              </a:rPr>
              <a:t>理想</a:t>
            </a:r>
            <a:r>
              <a:rPr lang="zh-CN" altLang="en-US" dirty="0">
                <a:solidFill>
                  <a:prstClr val="black"/>
                </a:solidFill>
              </a:rPr>
              <a:t>混合熵引起的自由能增加</a:t>
            </a:r>
            <a:endParaRPr lang="zh-CN" altLang="en-GB" dirty="0">
              <a:solidFill>
                <a:prstClr val="black"/>
              </a:solidFill>
            </a:endParaRPr>
          </a:p>
        </p:txBody>
      </p:sp>
      <p:sp>
        <p:nvSpPr>
          <p:cNvPr id="6" name="Text Box 11"/>
          <p:cNvSpPr txBox="1">
            <a:spLocks noChangeArrowheads="1"/>
          </p:cNvSpPr>
          <p:nvPr/>
        </p:nvSpPr>
        <p:spPr bwMode="auto">
          <a:xfrm>
            <a:off x="6048719" y="3666566"/>
            <a:ext cx="1829448" cy="646331"/>
          </a:xfrm>
          <a:prstGeom prst="rect">
            <a:avLst/>
          </a:prstGeom>
          <a:noFill/>
          <a:ln w="9525">
            <a:noFill/>
            <a:miter lim="800000"/>
            <a:headEnd/>
            <a:tailEnd/>
          </a:ln>
          <a:effectLst/>
        </p:spPr>
        <p:txBody>
          <a:bodyPr wrap="square">
            <a:spAutoFit/>
          </a:bodyPr>
          <a:lstStyle/>
          <a:p>
            <a:r>
              <a:rPr lang="zh-CN" altLang="en-US" dirty="0">
                <a:solidFill>
                  <a:prstClr val="black"/>
                </a:solidFill>
              </a:rPr>
              <a:t>偏离</a:t>
            </a:r>
            <a:r>
              <a:rPr lang="zh-CN" altLang="en-US" dirty="0" smtClean="0">
                <a:solidFill>
                  <a:prstClr val="black"/>
                </a:solidFill>
              </a:rPr>
              <a:t>理想溶液引</a:t>
            </a:r>
            <a:endParaRPr lang="en-US" altLang="zh-CN" dirty="0" smtClean="0">
              <a:solidFill>
                <a:prstClr val="black"/>
              </a:solidFill>
            </a:endParaRPr>
          </a:p>
          <a:p>
            <a:r>
              <a:rPr lang="zh-CN" altLang="en-US" dirty="0" smtClean="0">
                <a:solidFill>
                  <a:prstClr val="black"/>
                </a:solidFill>
              </a:rPr>
              <a:t>起</a:t>
            </a:r>
            <a:r>
              <a:rPr lang="zh-CN" altLang="en-US" dirty="0">
                <a:solidFill>
                  <a:prstClr val="black"/>
                </a:solidFill>
              </a:rPr>
              <a:t>的超额自由能</a:t>
            </a:r>
            <a:endParaRPr lang="en-GB" altLang="zh-CN" dirty="0">
              <a:solidFill>
                <a:prstClr val="black"/>
              </a:solidFill>
            </a:endParaRPr>
          </a:p>
        </p:txBody>
      </p:sp>
      <p:cxnSp>
        <p:nvCxnSpPr>
          <p:cNvPr id="7" name="直接箭头连接符 6"/>
          <p:cNvCxnSpPr/>
          <p:nvPr/>
        </p:nvCxnSpPr>
        <p:spPr>
          <a:xfrm flipH="1">
            <a:off x="2788045" y="3084340"/>
            <a:ext cx="362396" cy="395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直接箭头连接符 7"/>
          <p:cNvCxnSpPr/>
          <p:nvPr/>
        </p:nvCxnSpPr>
        <p:spPr>
          <a:xfrm>
            <a:off x="4823467" y="3012714"/>
            <a:ext cx="0" cy="395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直接箭头连接符 8"/>
          <p:cNvCxnSpPr/>
          <p:nvPr/>
        </p:nvCxnSpPr>
        <p:spPr>
          <a:xfrm>
            <a:off x="6676077" y="2999217"/>
            <a:ext cx="217262" cy="62452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303969" y="2366383"/>
            <a:ext cx="1800493" cy="646331"/>
          </a:xfrm>
          <a:prstGeom prst="rect">
            <a:avLst/>
          </a:prstGeom>
          <a:noFill/>
        </p:spPr>
        <p:txBody>
          <a:bodyPr wrap="none" rtlCol="0">
            <a:spAutoFit/>
          </a:bodyPr>
          <a:lstStyle/>
          <a:p>
            <a:r>
              <a:rPr lang="zh-CN" altLang="en-US" dirty="0">
                <a:solidFill>
                  <a:prstClr val="black"/>
                </a:solidFill>
              </a:rPr>
              <a:t>每一</a:t>
            </a:r>
            <a:r>
              <a:rPr lang="zh-CN" altLang="en-US" dirty="0" smtClean="0">
                <a:solidFill>
                  <a:prstClr val="black"/>
                </a:solidFill>
              </a:rPr>
              <a:t>相的摩尔</a:t>
            </a:r>
            <a:endParaRPr lang="en-US" altLang="zh-CN" dirty="0" smtClean="0">
              <a:solidFill>
                <a:prstClr val="black"/>
              </a:solidFill>
            </a:endParaRPr>
          </a:p>
          <a:p>
            <a:r>
              <a:rPr lang="zh-CN" altLang="en-US" dirty="0" smtClean="0">
                <a:solidFill>
                  <a:prstClr val="black"/>
                </a:solidFill>
              </a:rPr>
              <a:t>吉布斯自由能：</a:t>
            </a:r>
            <a:endParaRPr lang="zh-CN" altLang="en-US" dirty="0">
              <a:solidFill>
                <a:prstClr val="black"/>
              </a:solidFill>
            </a:endParaRPr>
          </a:p>
        </p:txBody>
      </p:sp>
    </p:spTree>
    <p:extLst>
      <p:ext uri="{BB962C8B-B14F-4D97-AF65-F5344CB8AC3E}">
        <p14:creationId xmlns:p14="http://schemas.microsoft.com/office/powerpoint/2010/main" val="1629858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520" y="404664"/>
            <a:ext cx="2031325" cy="461665"/>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sz="2400" dirty="0" smtClean="0"/>
              <a:t>参数设置界面</a:t>
            </a:r>
            <a:endParaRPr lang="zh-CN" altLang="en-US" sz="2400" dirty="0"/>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7704" y="1268760"/>
            <a:ext cx="5313958" cy="4450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矩形 2"/>
          <p:cNvSpPr/>
          <p:nvPr/>
        </p:nvSpPr>
        <p:spPr>
          <a:xfrm>
            <a:off x="3779912" y="2564904"/>
            <a:ext cx="3240360" cy="360040"/>
          </a:xfrm>
          <a:prstGeom prst="rect">
            <a:avLst/>
          </a:prstGeom>
          <a:solidFill>
            <a:schemeClr val="accent1">
              <a:alpha val="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TextBox 3"/>
          <p:cNvSpPr txBox="1"/>
          <p:nvPr/>
        </p:nvSpPr>
        <p:spPr>
          <a:xfrm>
            <a:off x="7221662" y="2564904"/>
            <a:ext cx="1569660" cy="369332"/>
          </a:xfrm>
          <a:prstGeom prst="rect">
            <a:avLst/>
          </a:prstGeom>
          <a:noFill/>
        </p:spPr>
        <p:txBody>
          <a:bodyPr wrap="none" rtlCol="0">
            <a:spAutoFit/>
          </a:bodyPr>
          <a:lstStyle/>
          <a:p>
            <a:r>
              <a:rPr lang="zh-CN" altLang="en-US" dirty="0" smtClean="0">
                <a:solidFill>
                  <a:srgbClr val="FF0000"/>
                </a:solidFill>
              </a:rPr>
              <a:t>选取一个温度</a:t>
            </a:r>
            <a:endParaRPr lang="zh-CN" altLang="en-US" dirty="0">
              <a:solidFill>
                <a:srgbClr val="FF0000"/>
              </a:solidFill>
            </a:endParaRPr>
          </a:p>
        </p:txBody>
      </p:sp>
      <p:sp>
        <p:nvSpPr>
          <p:cNvPr id="6" name="矩形 5"/>
          <p:cNvSpPr/>
          <p:nvPr/>
        </p:nvSpPr>
        <p:spPr>
          <a:xfrm>
            <a:off x="3779912" y="3933056"/>
            <a:ext cx="3240360" cy="1584176"/>
          </a:xfrm>
          <a:prstGeom prst="rect">
            <a:avLst/>
          </a:prstGeom>
          <a:solidFill>
            <a:schemeClr val="accent1">
              <a:alpha val="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TextBox 6"/>
          <p:cNvSpPr txBox="1"/>
          <p:nvPr/>
        </p:nvSpPr>
        <p:spPr>
          <a:xfrm>
            <a:off x="7221662" y="3933056"/>
            <a:ext cx="1800493" cy="1477328"/>
          </a:xfrm>
          <a:prstGeom prst="rect">
            <a:avLst/>
          </a:prstGeom>
          <a:noFill/>
        </p:spPr>
        <p:txBody>
          <a:bodyPr wrap="none" rtlCol="0">
            <a:spAutoFit/>
          </a:bodyPr>
          <a:lstStyle/>
          <a:p>
            <a:r>
              <a:rPr lang="zh-CN" altLang="en-US" dirty="0" smtClean="0">
                <a:solidFill>
                  <a:srgbClr val="FF0000"/>
                </a:solidFill>
              </a:rPr>
              <a:t>计算有奥氏体相</a:t>
            </a:r>
            <a:endParaRPr lang="en-US" altLang="zh-CN" dirty="0" smtClean="0">
              <a:solidFill>
                <a:srgbClr val="FF0000"/>
              </a:solidFill>
            </a:endParaRPr>
          </a:p>
          <a:p>
            <a:r>
              <a:rPr lang="zh-CN" altLang="en-US" dirty="0">
                <a:solidFill>
                  <a:srgbClr val="FF0000"/>
                </a:solidFill>
              </a:rPr>
              <a:t>存在时的温度</a:t>
            </a:r>
            <a:r>
              <a:rPr lang="zh-CN" altLang="en-US" dirty="0" smtClean="0">
                <a:solidFill>
                  <a:srgbClr val="FF0000"/>
                </a:solidFill>
              </a:rPr>
              <a:t>段</a:t>
            </a:r>
            <a:endParaRPr lang="en-US" altLang="zh-CN" dirty="0" smtClean="0">
              <a:solidFill>
                <a:srgbClr val="FF0000"/>
              </a:solidFill>
            </a:endParaRPr>
          </a:p>
          <a:p>
            <a:r>
              <a:rPr lang="zh-CN" altLang="en-US" dirty="0">
                <a:solidFill>
                  <a:srgbClr val="FF0000"/>
                </a:solidFill>
              </a:rPr>
              <a:t>得到在这个</a:t>
            </a:r>
            <a:r>
              <a:rPr lang="zh-CN" altLang="en-US" dirty="0" smtClean="0">
                <a:solidFill>
                  <a:srgbClr val="FF0000"/>
                </a:solidFill>
              </a:rPr>
              <a:t>温度</a:t>
            </a:r>
            <a:endParaRPr lang="en-US" altLang="zh-CN" dirty="0" smtClean="0">
              <a:solidFill>
                <a:srgbClr val="FF0000"/>
              </a:solidFill>
            </a:endParaRPr>
          </a:p>
          <a:p>
            <a:r>
              <a:rPr lang="zh-CN" altLang="en-US" dirty="0">
                <a:solidFill>
                  <a:srgbClr val="FF0000"/>
                </a:solidFill>
              </a:rPr>
              <a:t>段各个温度下</a:t>
            </a:r>
            <a:r>
              <a:rPr lang="zh-CN" altLang="en-US" dirty="0" smtClean="0">
                <a:solidFill>
                  <a:srgbClr val="FF0000"/>
                </a:solidFill>
              </a:rPr>
              <a:t>的</a:t>
            </a:r>
            <a:endParaRPr lang="en-US" altLang="zh-CN" dirty="0" smtClean="0">
              <a:solidFill>
                <a:srgbClr val="FF0000"/>
              </a:solidFill>
            </a:endParaRPr>
          </a:p>
          <a:p>
            <a:r>
              <a:rPr lang="zh-CN" altLang="en-US" dirty="0">
                <a:solidFill>
                  <a:srgbClr val="FF0000"/>
                </a:solidFill>
              </a:rPr>
              <a:t>相组成</a:t>
            </a:r>
          </a:p>
        </p:txBody>
      </p:sp>
      <p:pic>
        <p:nvPicPr>
          <p:cNvPr id="1126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7704" y="1101991"/>
            <a:ext cx="4970487" cy="47843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17674" y="1477982"/>
            <a:ext cx="5324475" cy="2543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9"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8163" y="1371600"/>
            <a:ext cx="8067675"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57796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1267"/>
                                        </p:tgtEl>
                                        <p:attrNameLst>
                                          <p:attrName>style.visibility</p:attrName>
                                        </p:attrNameLst>
                                      </p:cBhvr>
                                      <p:to>
                                        <p:strVal val="visible"/>
                                      </p:to>
                                    </p:set>
                                    <p:anim calcmode="lin" valueType="num">
                                      <p:cBhvr additive="base">
                                        <p:cTn id="7" dur="500" fill="hold"/>
                                        <p:tgtEl>
                                          <p:spTgt spid="11267"/>
                                        </p:tgtEl>
                                        <p:attrNameLst>
                                          <p:attrName>ppt_x</p:attrName>
                                        </p:attrNameLst>
                                      </p:cBhvr>
                                      <p:tavLst>
                                        <p:tav tm="0">
                                          <p:val>
                                            <p:strVal val="#ppt_x"/>
                                          </p:val>
                                        </p:tav>
                                        <p:tav tm="100000">
                                          <p:val>
                                            <p:strVal val="#ppt_x"/>
                                          </p:val>
                                        </p:tav>
                                      </p:tavLst>
                                    </p:anim>
                                    <p:anim calcmode="lin" valueType="num">
                                      <p:cBhvr additive="base">
                                        <p:cTn id="8" dur="500" fill="hold"/>
                                        <p:tgtEl>
                                          <p:spTgt spid="1126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1268"/>
                                        </p:tgtEl>
                                        <p:attrNameLst>
                                          <p:attrName>style.visibility</p:attrName>
                                        </p:attrNameLst>
                                      </p:cBhvr>
                                      <p:to>
                                        <p:strVal val="visible"/>
                                      </p:to>
                                    </p:set>
                                    <p:anim calcmode="lin" valueType="num">
                                      <p:cBhvr additive="base">
                                        <p:cTn id="13" dur="500" fill="hold"/>
                                        <p:tgtEl>
                                          <p:spTgt spid="11268"/>
                                        </p:tgtEl>
                                        <p:attrNameLst>
                                          <p:attrName>ppt_x</p:attrName>
                                        </p:attrNameLst>
                                      </p:cBhvr>
                                      <p:tavLst>
                                        <p:tav tm="0">
                                          <p:val>
                                            <p:strVal val="#ppt_x"/>
                                          </p:val>
                                        </p:tav>
                                        <p:tav tm="100000">
                                          <p:val>
                                            <p:strVal val="#ppt_x"/>
                                          </p:val>
                                        </p:tav>
                                      </p:tavLst>
                                    </p:anim>
                                    <p:anim calcmode="lin" valueType="num">
                                      <p:cBhvr additive="base">
                                        <p:cTn id="14" dur="500" fill="hold"/>
                                        <p:tgtEl>
                                          <p:spTgt spid="1126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1269"/>
                                        </p:tgtEl>
                                        <p:attrNameLst>
                                          <p:attrName>style.visibility</p:attrName>
                                        </p:attrNameLst>
                                      </p:cBhvr>
                                      <p:to>
                                        <p:strVal val="visible"/>
                                      </p:to>
                                    </p:set>
                                    <p:anim calcmode="lin" valueType="num">
                                      <p:cBhvr additive="base">
                                        <p:cTn id="19" dur="500" fill="hold"/>
                                        <p:tgtEl>
                                          <p:spTgt spid="11269"/>
                                        </p:tgtEl>
                                        <p:attrNameLst>
                                          <p:attrName>ppt_x</p:attrName>
                                        </p:attrNameLst>
                                      </p:cBhvr>
                                      <p:tavLst>
                                        <p:tav tm="0">
                                          <p:val>
                                            <p:strVal val="#ppt_x"/>
                                          </p:val>
                                        </p:tav>
                                        <p:tav tm="100000">
                                          <p:val>
                                            <p:strVal val="#ppt_x"/>
                                          </p:val>
                                        </p:tav>
                                      </p:tavLst>
                                    </p:anim>
                                    <p:anim calcmode="lin" valueType="num">
                                      <p:cBhvr additive="base">
                                        <p:cTn id="20" dur="500" fill="hold"/>
                                        <p:tgtEl>
                                          <p:spTgt spid="1126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更多资源请关注</a:t>
            </a:r>
            <a:endParaRPr lang="zh-CN" altLang="en-US" dirty="0"/>
          </a:p>
        </p:txBody>
      </p:sp>
      <p:sp>
        <p:nvSpPr>
          <p:cNvPr id="4" name="Text Box 5"/>
          <p:cNvSpPr txBox="1">
            <a:spLocks noChangeArrowheads="1"/>
          </p:cNvSpPr>
          <p:nvPr/>
        </p:nvSpPr>
        <p:spPr bwMode="auto">
          <a:xfrm>
            <a:off x="539552" y="1196751"/>
            <a:ext cx="4300538" cy="4887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Arial" pitchFamily="34" charset="0"/>
                <a:ea typeface="宋体" pitchFamily="2" charset="-122"/>
              </a:defRPr>
            </a:lvl1pPr>
            <a:lvl2pPr marL="742950" indent="-285750" eaLnBrk="0" hangingPunct="0">
              <a:defRPr sz="2000">
                <a:solidFill>
                  <a:schemeClr val="tx1"/>
                </a:solidFill>
                <a:latin typeface="Arial" pitchFamily="34" charset="0"/>
                <a:ea typeface="宋体" pitchFamily="2" charset="-122"/>
              </a:defRPr>
            </a:lvl2pPr>
            <a:lvl3pPr marL="1143000" indent="-228600" eaLnBrk="0" hangingPunct="0">
              <a:defRPr sz="2000">
                <a:solidFill>
                  <a:schemeClr val="tx1"/>
                </a:solidFill>
                <a:latin typeface="Arial" pitchFamily="34" charset="0"/>
                <a:ea typeface="宋体" pitchFamily="2" charset="-122"/>
              </a:defRPr>
            </a:lvl3pPr>
            <a:lvl4pPr marL="1600200" indent="-228600" eaLnBrk="0" hangingPunct="0">
              <a:defRPr sz="2000">
                <a:solidFill>
                  <a:schemeClr val="tx1"/>
                </a:solidFill>
                <a:latin typeface="Arial" pitchFamily="34" charset="0"/>
                <a:ea typeface="宋体" pitchFamily="2" charset="-122"/>
              </a:defRPr>
            </a:lvl4pPr>
            <a:lvl5pPr marL="2057400" indent="-228600" eaLnBrk="0" hangingPunct="0">
              <a:defRPr sz="2000">
                <a:solidFill>
                  <a:schemeClr val="tx1"/>
                </a:solidFill>
                <a:latin typeface="Arial" pitchFamily="34" charset="0"/>
                <a:ea typeface="宋体" pitchFamily="2" charset="-122"/>
              </a:defRPr>
            </a:lvl5pPr>
            <a:lvl6pPr marL="2514600" indent="-228600" eaLnBrk="0" fontAlgn="base" hangingPunct="0">
              <a:spcBef>
                <a:spcPct val="20000"/>
              </a:spcBef>
              <a:spcAft>
                <a:spcPct val="0"/>
              </a:spcAft>
              <a:defRPr sz="2000">
                <a:solidFill>
                  <a:schemeClr val="tx1"/>
                </a:solidFill>
                <a:latin typeface="Arial" pitchFamily="34" charset="0"/>
                <a:ea typeface="宋体" pitchFamily="2" charset="-122"/>
              </a:defRPr>
            </a:lvl6pPr>
            <a:lvl7pPr marL="2971800" indent="-228600" eaLnBrk="0" fontAlgn="base" hangingPunct="0">
              <a:spcBef>
                <a:spcPct val="20000"/>
              </a:spcBef>
              <a:spcAft>
                <a:spcPct val="0"/>
              </a:spcAft>
              <a:defRPr sz="2000">
                <a:solidFill>
                  <a:schemeClr val="tx1"/>
                </a:solidFill>
                <a:latin typeface="Arial" pitchFamily="34" charset="0"/>
                <a:ea typeface="宋体" pitchFamily="2" charset="-122"/>
              </a:defRPr>
            </a:lvl7pPr>
            <a:lvl8pPr marL="3429000" indent="-228600" eaLnBrk="0" fontAlgn="base" hangingPunct="0">
              <a:spcBef>
                <a:spcPct val="20000"/>
              </a:spcBef>
              <a:spcAft>
                <a:spcPct val="0"/>
              </a:spcAft>
              <a:defRPr sz="2000">
                <a:solidFill>
                  <a:schemeClr val="tx1"/>
                </a:solidFill>
                <a:latin typeface="Arial" pitchFamily="34" charset="0"/>
                <a:ea typeface="宋体" pitchFamily="2" charset="-122"/>
              </a:defRPr>
            </a:lvl8pPr>
            <a:lvl9pPr marL="3886200" indent="-228600" eaLnBrk="0" fontAlgn="base" hangingPunct="0">
              <a:spcBef>
                <a:spcPct val="20000"/>
              </a:spcBef>
              <a:spcAft>
                <a:spcPct val="0"/>
              </a:spcAft>
              <a:defRPr sz="2000">
                <a:solidFill>
                  <a:schemeClr val="tx1"/>
                </a:solidFill>
                <a:latin typeface="Arial" pitchFamily="34" charset="0"/>
                <a:ea typeface="宋体" pitchFamily="2" charset="-122"/>
              </a:defRPr>
            </a:lvl9pPr>
          </a:lstStyle>
          <a:p>
            <a:pPr eaLnBrk="1" hangingPunct="1">
              <a:lnSpc>
                <a:spcPct val="150000"/>
              </a:lnSpc>
              <a:spcBef>
                <a:spcPct val="0"/>
              </a:spcBef>
            </a:pPr>
            <a:r>
              <a:rPr lang="zh-CN" altLang="en-US" sz="2400" b="1" dirty="0">
                <a:solidFill>
                  <a:srgbClr val="0000FF"/>
                </a:solidFill>
                <a:latin typeface="Times New Roman" pitchFamily="18" charset="0"/>
              </a:rPr>
              <a:t>中仿科技年会专栏：</a:t>
            </a:r>
          </a:p>
          <a:p>
            <a:pPr eaLnBrk="1" hangingPunct="1">
              <a:lnSpc>
                <a:spcPct val="150000"/>
              </a:lnSpc>
              <a:spcBef>
                <a:spcPct val="0"/>
              </a:spcBef>
            </a:pPr>
            <a:r>
              <a:rPr lang="en-US" altLang="zh-CN" sz="1800" dirty="0">
                <a:solidFill>
                  <a:prstClr val="black"/>
                </a:solidFill>
              </a:rPr>
              <a:t>         </a:t>
            </a:r>
            <a:r>
              <a:rPr lang="en-US" altLang="en-US" sz="1800" dirty="0">
                <a:solidFill>
                  <a:prstClr val="black"/>
                </a:solidFill>
                <a:hlinkClick r:id="rId3"/>
              </a:rPr>
              <a:t>http://conference.cntech.com.cn</a:t>
            </a:r>
            <a:r>
              <a:rPr lang="en-US" altLang="en-US" sz="1800" dirty="0">
                <a:solidFill>
                  <a:prstClr val="black"/>
                </a:solidFill>
              </a:rPr>
              <a:t> </a:t>
            </a:r>
            <a:endParaRPr lang="zh-CN" altLang="en-US" sz="1800" dirty="0">
              <a:solidFill>
                <a:prstClr val="black"/>
              </a:solidFill>
              <a:latin typeface="Times New Roman" pitchFamily="18" charset="0"/>
            </a:endParaRPr>
          </a:p>
          <a:p>
            <a:pPr eaLnBrk="1" hangingPunct="1">
              <a:lnSpc>
                <a:spcPct val="150000"/>
              </a:lnSpc>
              <a:spcBef>
                <a:spcPct val="0"/>
              </a:spcBef>
            </a:pPr>
            <a:r>
              <a:rPr lang="zh-CN" altLang="en-US" sz="2400" b="1" dirty="0">
                <a:solidFill>
                  <a:srgbClr val="0000FF"/>
                </a:solidFill>
                <a:latin typeface="Times New Roman" pitchFamily="18" charset="0"/>
              </a:rPr>
              <a:t>中仿科技网络研讨会：</a:t>
            </a:r>
            <a:endParaRPr lang="zh-CN" altLang="en-US" sz="2400" b="1" dirty="0">
              <a:solidFill>
                <a:srgbClr val="0000FF"/>
              </a:solidFill>
              <a:latin typeface="Times New Roman" pitchFamily="18" charset="0"/>
              <a:sym typeface="Arial" pitchFamily="34" charset="0"/>
            </a:endParaRPr>
          </a:p>
          <a:p>
            <a:pPr eaLnBrk="1" hangingPunct="1">
              <a:lnSpc>
                <a:spcPct val="150000"/>
              </a:lnSpc>
              <a:spcBef>
                <a:spcPct val="0"/>
              </a:spcBef>
            </a:pPr>
            <a:r>
              <a:rPr lang="en-US" altLang="zh-CN" sz="1800" dirty="0">
                <a:solidFill>
                  <a:prstClr val="black"/>
                </a:solidFill>
                <a:sym typeface="Arial" pitchFamily="34" charset="0"/>
              </a:rPr>
              <a:t>         </a:t>
            </a:r>
            <a:r>
              <a:rPr lang="en-US" altLang="zh-CN" sz="1800" dirty="0">
                <a:solidFill>
                  <a:prstClr val="black"/>
                </a:solidFill>
                <a:sym typeface="Arial" pitchFamily="34" charset="0"/>
                <a:hlinkClick r:id="rId4"/>
              </a:rPr>
              <a:t>http://webinar.cntech.com.cn</a:t>
            </a:r>
            <a:endParaRPr lang="en-US" altLang="zh-CN" sz="1800" dirty="0">
              <a:solidFill>
                <a:prstClr val="black"/>
              </a:solidFill>
              <a:sym typeface="Arial" pitchFamily="34" charset="0"/>
            </a:endParaRPr>
          </a:p>
          <a:p>
            <a:pPr eaLnBrk="1" hangingPunct="1">
              <a:lnSpc>
                <a:spcPct val="150000"/>
              </a:lnSpc>
              <a:spcBef>
                <a:spcPct val="0"/>
              </a:spcBef>
            </a:pPr>
            <a:r>
              <a:rPr lang="zh-CN" altLang="en-US" sz="2400" b="1" dirty="0">
                <a:solidFill>
                  <a:srgbClr val="0000FF"/>
                </a:solidFill>
                <a:latin typeface="Times New Roman" pitchFamily="18" charset="0"/>
              </a:rPr>
              <a:t>中仿科技公开培训：</a:t>
            </a:r>
          </a:p>
          <a:p>
            <a:pPr eaLnBrk="1" hangingPunct="1">
              <a:lnSpc>
                <a:spcPct val="150000"/>
              </a:lnSpc>
              <a:spcBef>
                <a:spcPct val="0"/>
              </a:spcBef>
            </a:pPr>
            <a:r>
              <a:rPr lang="en-US" altLang="zh-CN" sz="1800" dirty="0">
                <a:solidFill>
                  <a:prstClr val="black"/>
                </a:solidFill>
              </a:rPr>
              <a:t>         </a:t>
            </a:r>
            <a:r>
              <a:rPr lang="en-US" altLang="en-US" sz="1800" dirty="0">
                <a:solidFill>
                  <a:prstClr val="black"/>
                </a:solidFill>
                <a:hlinkClick r:id="rId5"/>
              </a:rPr>
              <a:t>http://training.cntech.com.cn</a:t>
            </a:r>
            <a:r>
              <a:rPr lang="en-US" altLang="en-US" sz="1800" dirty="0">
                <a:solidFill>
                  <a:prstClr val="black"/>
                </a:solidFill>
              </a:rPr>
              <a:t> </a:t>
            </a:r>
            <a:endParaRPr lang="zh-CN" altLang="en-US" sz="1800" dirty="0">
              <a:solidFill>
                <a:prstClr val="black"/>
              </a:solidFill>
              <a:latin typeface="Times New Roman" pitchFamily="18" charset="0"/>
            </a:endParaRPr>
          </a:p>
          <a:p>
            <a:pPr eaLnBrk="1" hangingPunct="1">
              <a:lnSpc>
                <a:spcPct val="150000"/>
              </a:lnSpc>
              <a:spcBef>
                <a:spcPct val="0"/>
              </a:spcBef>
            </a:pPr>
            <a:r>
              <a:rPr lang="zh-CN" altLang="en-US" sz="2400" b="1" dirty="0">
                <a:solidFill>
                  <a:srgbClr val="0000FF"/>
                </a:solidFill>
                <a:latin typeface="Times New Roman" pitchFamily="18" charset="0"/>
              </a:rPr>
              <a:t>中仿科技市场活动报名：</a:t>
            </a:r>
            <a:endParaRPr lang="zh-CN" altLang="en-US" sz="2400" b="1" dirty="0">
              <a:solidFill>
                <a:srgbClr val="0000FF"/>
              </a:solidFill>
              <a:latin typeface="Times New Roman" pitchFamily="18" charset="0"/>
              <a:sym typeface="Arial" pitchFamily="34" charset="0"/>
            </a:endParaRPr>
          </a:p>
          <a:p>
            <a:pPr eaLnBrk="1" hangingPunct="1">
              <a:lnSpc>
                <a:spcPct val="150000"/>
              </a:lnSpc>
              <a:spcBef>
                <a:spcPct val="0"/>
              </a:spcBef>
            </a:pPr>
            <a:r>
              <a:rPr lang="en-US" altLang="zh-CN" sz="1800" dirty="0">
                <a:solidFill>
                  <a:prstClr val="black"/>
                </a:solidFill>
                <a:sym typeface="Arial" pitchFamily="34" charset="0"/>
              </a:rPr>
              <a:t>         </a:t>
            </a:r>
            <a:r>
              <a:rPr lang="en-US" altLang="zh-CN" sz="1800" dirty="0">
                <a:solidFill>
                  <a:prstClr val="black"/>
                </a:solidFill>
                <a:sym typeface="Arial" pitchFamily="34" charset="0"/>
                <a:hlinkClick r:id="rId6"/>
              </a:rPr>
              <a:t>http://seminar.cntech.com.cn</a:t>
            </a:r>
            <a:endParaRPr lang="en-US" altLang="zh-CN" sz="1800" dirty="0">
              <a:solidFill>
                <a:prstClr val="black"/>
              </a:solidFill>
              <a:sym typeface="Arial" pitchFamily="34" charset="0"/>
            </a:endParaRPr>
          </a:p>
          <a:p>
            <a:pPr eaLnBrk="1" hangingPunct="1">
              <a:lnSpc>
                <a:spcPct val="150000"/>
              </a:lnSpc>
              <a:spcBef>
                <a:spcPct val="0"/>
              </a:spcBef>
            </a:pPr>
            <a:r>
              <a:rPr lang="zh-CN" altLang="en-US" sz="2400" b="1" dirty="0">
                <a:solidFill>
                  <a:srgbClr val="0000FF"/>
                </a:solidFill>
                <a:latin typeface="Times New Roman" pitchFamily="18" charset="0"/>
              </a:rPr>
              <a:t>中仿科技资源下载中心：</a:t>
            </a:r>
            <a:endParaRPr lang="zh-CN" altLang="en-US" sz="2400" b="1" dirty="0">
              <a:solidFill>
                <a:srgbClr val="0000FF"/>
              </a:solidFill>
              <a:latin typeface="Times New Roman" pitchFamily="18" charset="0"/>
              <a:sym typeface="Arial" pitchFamily="34" charset="0"/>
            </a:endParaRPr>
          </a:p>
          <a:p>
            <a:pPr eaLnBrk="1" hangingPunct="1">
              <a:lnSpc>
                <a:spcPct val="150000"/>
              </a:lnSpc>
              <a:spcBef>
                <a:spcPct val="0"/>
              </a:spcBef>
            </a:pPr>
            <a:r>
              <a:rPr lang="en-US" altLang="zh-CN" sz="1800" dirty="0">
                <a:solidFill>
                  <a:prstClr val="black"/>
                </a:solidFill>
                <a:sym typeface="Arial" pitchFamily="34" charset="0"/>
              </a:rPr>
              <a:t>         </a:t>
            </a:r>
            <a:r>
              <a:rPr lang="en-US" altLang="zh-CN" sz="1800" dirty="0">
                <a:solidFill>
                  <a:prstClr val="black"/>
                </a:solidFill>
                <a:sym typeface="Arial" pitchFamily="34" charset="0"/>
                <a:hlinkClick r:id="rId7"/>
              </a:rPr>
              <a:t>http://down.cntech.com.cn</a:t>
            </a:r>
            <a:endParaRPr lang="en-US" altLang="zh-CN" sz="1800" dirty="0">
              <a:solidFill>
                <a:prstClr val="black"/>
              </a:solidFill>
              <a:sym typeface="Arial" pitchFamily="34" charset="0"/>
            </a:endParaRPr>
          </a:p>
        </p:txBody>
      </p:sp>
      <p:sp>
        <p:nvSpPr>
          <p:cNvPr id="5" name="Text Box 5"/>
          <p:cNvSpPr txBox="1">
            <a:spLocks noChangeArrowheads="1"/>
          </p:cNvSpPr>
          <p:nvPr/>
        </p:nvSpPr>
        <p:spPr bwMode="auto">
          <a:xfrm>
            <a:off x="5508104" y="1211639"/>
            <a:ext cx="2782888" cy="33455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Arial" pitchFamily="34" charset="0"/>
                <a:ea typeface="宋体" pitchFamily="2" charset="-122"/>
              </a:defRPr>
            </a:lvl1pPr>
            <a:lvl2pPr marL="742950" indent="-285750" eaLnBrk="0" hangingPunct="0">
              <a:defRPr sz="2000">
                <a:solidFill>
                  <a:schemeClr val="tx1"/>
                </a:solidFill>
                <a:latin typeface="Arial" pitchFamily="34" charset="0"/>
                <a:ea typeface="宋体" pitchFamily="2" charset="-122"/>
              </a:defRPr>
            </a:lvl2pPr>
            <a:lvl3pPr marL="1143000" indent="-228600" eaLnBrk="0" hangingPunct="0">
              <a:defRPr sz="2000">
                <a:solidFill>
                  <a:schemeClr val="tx1"/>
                </a:solidFill>
                <a:latin typeface="Arial" pitchFamily="34" charset="0"/>
                <a:ea typeface="宋体" pitchFamily="2" charset="-122"/>
              </a:defRPr>
            </a:lvl3pPr>
            <a:lvl4pPr marL="1600200" indent="-228600" eaLnBrk="0" hangingPunct="0">
              <a:defRPr sz="2000">
                <a:solidFill>
                  <a:schemeClr val="tx1"/>
                </a:solidFill>
                <a:latin typeface="Arial" pitchFamily="34" charset="0"/>
                <a:ea typeface="宋体" pitchFamily="2" charset="-122"/>
              </a:defRPr>
            </a:lvl4pPr>
            <a:lvl5pPr marL="2057400" indent="-228600" eaLnBrk="0" hangingPunct="0">
              <a:defRPr sz="2000">
                <a:solidFill>
                  <a:schemeClr val="tx1"/>
                </a:solidFill>
                <a:latin typeface="Arial" pitchFamily="34" charset="0"/>
                <a:ea typeface="宋体" pitchFamily="2" charset="-122"/>
              </a:defRPr>
            </a:lvl5pPr>
            <a:lvl6pPr marL="2514600" indent="-228600" eaLnBrk="0" fontAlgn="base" hangingPunct="0">
              <a:spcBef>
                <a:spcPct val="20000"/>
              </a:spcBef>
              <a:spcAft>
                <a:spcPct val="0"/>
              </a:spcAft>
              <a:defRPr sz="2000">
                <a:solidFill>
                  <a:schemeClr val="tx1"/>
                </a:solidFill>
                <a:latin typeface="Arial" pitchFamily="34" charset="0"/>
                <a:ea typeface="宋体" pitchFamily="2" charset="-122"/>
              </a:defRPr>
            </a:lvl6pPr>
            <a:lvl7pPr marL="2971800" indent="-228600" eaLnBrk="0" fontAlgn="base" hangingPunct="0">
              <a:spcBef>
                <a:spcPct val="20000"/>
              </a:spcBef>
              <a:spcAft>
                <a:spcPct val="0"/>
              </a:spcAft>
              <a:defRPr sz="2000">
                <a:solidFill>
                  <a:schemeClr val="tx1"/>
                </a:solidFill>
                <a:latin typeface="Arial" pitchFamily="34" charset="0"/>
                <a:ea typeface="宋体" pitchFamily="2" charset="-122"/>
              </a:defRPr>
            </a:lvl7pPr>
            <a:lvl8pPr marL="3429000" indent="-228600" eaLnBrk="0" fontAlgn="base" hangingPunct="0">
              <a:spcBef>
                <a:spcPct val="20000"/>
              </a:spcBef>
              <a:spcAft>
                <a:spcPct val="0"/>
              </a:spcAft>
              <a:defRPr sz="2000">
                <a:solidFill>
                  <a:schemeClr val="tx1"/>
                </a:solidFill>
                <a:latin typeface="Arial" pitchFamily="34" charset="0"/>
                <a:ea typeface="宋体" pitchFamily="2" charset="-122"/>
              </a:defRPr>
            </a:lvl8pPr>
            <a:lvl9pPr marL="3886200" indent="-228600" eaLnBrk="0" fontAlgn="base" hangingPunct="0">
              <a:spcBef>
                <a:spcPct val="20000"/>
              </a:spcBef>
              <a:spcAft>
                <a:spcPct val="0"/>
              </a:spcAft>
              <a:defRPr sz="2000">
                <a:solidFill>
                  <a:schemeClr val="tx1"/>
                </a:solidFill>
                <a:latin typeface="Arial" pitchFamily="34" charset="0"/>
                <a:ea typeface="宋体" pitchFamily="2" charset="-122"/>
              </a:defRPr>
            </a:lvl9pPr>
          </a:lstStyle>
          <a:p>
            <a:pPr eaLnBrk="1" hangingPunct="1">
              <a:lnSpc>
                <a:spcPct val="145000"/>
              </a:lnSpc>
            </a:pPr>
            <a:r>
              <a:rPr lang="zh-CN" altLang="en-US" sz="2400" b="1" dirty="0">
                <a:solidFill>
                  <a:srgbClr val="0000FF"/>
                </a:solidFill>
                <a:latin typeface="Times New Roman" pitchFamily="18" charset="0"/>
              </a:rPr>
              <a:t>中仿社区：</a:t>
            </a:r>
          </a:p>
          <a:p>
            <a:pPr eaLnBrk="1" hangingPunct="1">
              <a:lnSpc>
                <a:spcPct val="145000"/>
              </a:lnSpc>
            </a:pPr>
            <a:r>
              <a:rPr lang="en-US" altLang="zh-CN" dirty="0">
                <a:solidFill>
                  <a:prstClr val="black"/>
                </a:solidFill>
                <a:hlinkClick r:id="rId8"/>
              </a:rPr>
              <a:t>http://i.cntech.com.cn</a:t>
            </a:r>
            <a:r>
              <a:rPr lang="en-US" altLang="zh-CN" dirty="0">
                <a:solidFill>
                  <a:prstClr val="black"/>
                </a:solidFill>
              </a:rPr>
              <a:t>  </a:t>
            </a:r>
            <a:endParaRPr lang="zh-CN" altLang="zh-CN" dirty="0">
              <a:solidFill>
                <a:prstClr val="black"/>
              </a:solidFill>
            </a:endParaRPr>
          </a:p>
          <a:p>
            <a:pPr eaLnBrk="1" hangingPunct="1">
              <a:lnSpc>
                <a:spcPct val="145000"/>
              </a:lnSpc>
            </a:pPr>
            <a:r>
              <a:rPr lang="zh-CN" altLang="en-US" sz="2400" b="1" dirty="0">
                <a:solidFill>
                  <a:srgbClr val="0000FF"/>
                </a:solidFill>
                <a:latin typeface="Times New Roman" pitchFamily="18" charset="0"/>
              </a:rPr>
              <a:t>中国视频教程网：</a:t>
            </a:r>
          </a:p>
          <a:p>
            <a:pPr eaLnBrk="1" hangingPunct="1">
              <a:lnSpc>
                <a:spcPct val="145000"/>
              </a:lnSpc>
            </a:pPr>
            <a:r>
              <a:rPr lang="en-US" altLang="zh-CN" dirty="0">
                <a:solidFill>
                  <a:prstClr val="black"/>
                </a:solidFill>
                <a:hlinkClick r:id="rId9"/>
              </a:rPr>
              <a:t>http://www.cax.cn</a:t>
            </a:r>
            <a:r>
              <a:rPr lang="en-US" altLang="zh-CN" dirty="0">
                <a:solidFill>
                  <a:prstClr val="black"/>
                </a:solidFill>
              </a:rPr>
              <a:t> </a:t>
            </a:r>
          </a:p>
          <a:p>
            <a:pPr eaLnBrk="1" hangingPunct="1">
              <a:lnSpc>
                <a:spcPct val="145000"/>
              </a:lnSpc>
            </a:pPr>
            <a:r>
              <a:rPr lang="zh-CN" altLang="en-US" sz="2400" b="1" dirty="0">
                <a:solidFill>
                  <a:srgbClr val="0000FF"/>
                </a:solidFill>
                <a:latin typeface="Times New Roman" pitchFamily="18" charset="0"/>
              </a:rPr>
              <a:t>中国仿真互动：</a:t>
            </a:r>
          </a:p>
          <a:p>
            <a:pPr eaLnBrk="1" hangingPunct="1">
              <a:lnSpc>
                <a:spcPct val="145000"/>
              </a:lnSpc>
            </a:pPr>
            <a:r>
              <a:rPr lang="en-US" altLang="zh-CN" dirty="0">
                <a:solidFill>
                  <a:prstClr val="black"/>
                </a:solidFill>
                <a:hlinkClick r:id="rId10"/>
              </a:rPr>
              <a:t>http://www.simwe.com</a:t>
            </a:r>
            <a:r>
              <a:rPr lang="en-US" altLang="zh-CN" dirty="0">
                <a:solidFill>
                  <a:prstClr val="black"/>
                </a:solidFill>
              </a:rPr>
              <a:t> </a:t>
            </a:r>
          </a:p>
          <a:p>
            <a:pPr eaLnBrk="1" hangingPunct="1"/>
            <a:r>
              <a:rPr lang="en-US" altLang="zh-CN" b="1" dirty="0">
                <a:solidFill>
                  <a:prstClr val="black"/>
                </a:solidFill>
                <a:sym typeface="Arial" pitchFamily="34" charset="0"/>
              </a:rPr>
              <a:t> </a:t>
            </a:r>
            <a:endParaRPr lang="zh-CN" altLang="en-US" b="1" dirty="0">
              <a:solidFill>
                <a:prstClr val="black"/>
              </a:solidFill>
              <a:sym typeface="Arial" pitchFamily="34" charset="0"/>
            </a:endParaRPr>
          </a:p>
        </p:txBody>
      </p:sp>
    </p:spTree>
    <p:extLst>
      <p:ext uri="{BB962C8B-B14F-4D97-AF65-F5344CB8AC3E}">
        <p14:creationId xmlns:p14="http://schemas.microsoft.com/office/powerpoint/2010/main" val="41719779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99592" y="1772816"/>
            <a:ext cx="6264696" cy="4339650"/>
          </a:xfrm>
          <a:prstGeom prst="rect">
            <a:avLst/>
          </a:prstGeom>
          <a:noFill/>
        </p:spPr>
        <p:txBody>
          <a:bodyPr wrap="square" rtlCol="0">
            <a:spAutoFit/>
          </a:bodyPr>
          <a:lstStyle/>
          <a:p>
            <a:pPr marL="457200" indent="-457200">
              <a:lnSpc>
                <a:spcPct val="200000"/>
              </a:lnSpc>
              <a:buFont typeface="Wingdings" pitchFamily="2" charset="2"/>
              <a:buChar char="l"/>
            </a:pPr>
            <a:r>
              <a:rPr lang="zh-CN" altLang="en-US" sz="2400" dirty="0" smtClean="0">
                <a:solidFill>
                  <a:prstClr val="black"/>
                </a:solidFill>
              </a:rPr>
              <a:t>铸铁背景</a:t>
            </a:r>
            <a:r>
              <a:rPr lang="zh-CN" altLang="en-US" sz="2400" dirty="0" smtClean="0">
                <a:solidFill>
                  <a:prstClr val="black"/>
                </a:solidFill>
              </a:rPr>
              <a:t>知识介绍</a:t>
            </a:r>
            <a:endParaRPr lang="en-US" altLang="zh-CN" sz="2400" dirty="0" smtClean="0">
              <a:solidFill>
                <a:prstClr val="black"/>
              </a:solidFill>
            </a:endParaRPr>
          </a:p>
          <a:p>
            <a:pPr marL="457200" indent="-457200">
              <a:lnSpc>
                <a:spcPct val="200000"/>
              </a:lnSpc>
              <a:buFont typeface="Wingdings" pitchFamily="2" charset="2"/>
              <a:buChar char="l"/>
            </a:pPr>
            <a:r>
              <a:rPr lang="zh-CN" altLang="en-US" sz="2400" dirty="0">
                <a:solidFill>
                  <a:prstClr val="black"/>
                </a:solidFill>
              </a:rPr>
              <a:t>铸铁</a:t>
            </a:r>
            <a:r>
              <a:rPr lang="zh-CN" altLang="en-US" sz="2400" dirty="0" smtClean="0">
                <a:solidFill>
                  <a:prstClr val="black"/>
                </a:solidFill>
              </a:rPr>
              <a:t>模块</a:t>
            </a:r>
            <a:r>
              <a:rPr lang="zh-CN" altLang="en-US" sz="2400" dirty="0" smtClean="0">
                <a:solidFill>
                  <a:prstClr val="black"/>
                </a:solidFill>
              </a:rPr>
              <a:t>功能介绍</a:t>
            </a:r>
            <a:r>
              <a:rPr lang="zh-CN" altLang="en-US" sz="2400" dirty="0">
                <a:solidFill>
                  <a:prstClr val="black"/>
                </a:solidFill>
              </a:rPr>
              <a:t>、</a:t>
            </a:r>
            <a:r>
              <a:rPr lang="zh-CN" altLang="en-US" sz="2400" dirty="0" smtClean="0">
                <a:solidFill>
                  <a:prstClr val="black"/>
                </a:solidFill>
              </a:rPr>
              <a:t>演示</a:t>
            </a:r>
            <a:endParaRPr lang="en-US" altLang="zh-CN" sz="2400" dirty="0" smtClean="0">
              <a:solidFill>
                <a:prstClr val="black"/>
              </a:solidFill>
            </a:endParaRPr>
          </a:p>
          <a:p>
            <a:pPr marL="742950" lvl="1" indent="-285750">
              <a:lnSpc>
                <a:spcPct val="200000"/>
              </a:lnSpc>
              <a:buFont typeface="Wingdings" pitchFamily="2" charset="2"/>
              <a:buChar char="ü"/>
            </a:pPr>
            <a:r>
              <a:rPr lang="zh-CN" altLang="en-US" dirty="0" smtClean="0">
                <a:solidFill>
                  <a:prstClr val="black"/>
                </a:solidFill>
              </a:rPr>
              <a:t>  热力学计算</a:t>
            </a:r>
            <a:r>
              <a:rPr lang="en-US" altLang="zh-CN" dirty="0">
                <a:solidFill>
                  <a:prstClr val="black"/>
                </a:solidFill>
              </a:rPr>
              <a:t> </a:t>
            </a:r>
            <a:endParaRPr lang="en-US" altLang="zh-CN" dirty="0" smtClean="0">
              <a:solidFill>
                <a:prstClr val="black"/>
              </a:solidFill>
            </a:endParaRPr>
          </a:p>
          <a:p>
            <a:pPr marL="742950" lvl="1" indent="-285750">
              <a:lnSpc>
                <a:spcPct val="200000"/>
              </a:lnSpc>
              <a:buFont typeface="Wingdings" pitchFamily="2" charset="2"/>
              <a:buChar char="ü"/>
            </a:pPr>
            <a:r>
              <a:rPr lang="zh-CN" altLang="en-US" dirty="0" smtClean="0">
                <a:solidFill>
                  <a:prstClr val="black"/>
                </a:solidFill>
              </a:rPr>
              <a:t>  凝固计算</a:t>
            </a:r>
            <a:r>
              <a:rPr lang="en-US" altLang="zh-CN" dirty="0" smtClean="0">
                <a:solidFill>
                  <a:prstClr val="black"/>
                </a:solidFill>
              </a:rPr>
              <a:t> </a:t>
            </a:r>
            <a:endParaRPr lang="en-US" altLang="zh-CN" dirty="0" smtClean="0">
              <a:solidFill>
                <a:prstClr val="black"/>
              </a:solidFill>
            </a:endParaRPr>
          </a:p>
          <a:p>
            <a:pPr marL="742950" lvl="1" indent="-285750">
              <a:lnSpc>
                <a:spcPct val="200000"/>
              </a:lnSpc>
              <a:buFont typeface="Wingdings" pitchFamily="2" charset="2"/>
              <a:buChar char="ü"/>
            </a:pPr>
            <a:r>
              <a:rPr lang="zh-CN" altLang="en-US" dirty="0">
                <a:solidFill>
                  <a:prstClr val="black"/>
                </a:solidFill>
              </a:rPr>
              <a:t>机械性能计算</a:t>
            </a:r>
            <a:endParaRPr lang="en-US" altLang="zh-CN" dirty="0">
              <a:solidFill>
                <a:prstClr val="black"/>
              </a:solidFill>
            </a:endParaRPr>
          </a:p>
          <a:p>
            <a:pPr marL="742950" lvl="1" indent="-285750">
              <a:lnSpc>
                <a:spcPct val="200000"/>
              </a:lnSpc>
              <a:buFont typeface="Wingdings" pitchFamily="2" charset="2"/>
              <a:buChar char="ü"/>
            </a:pPr>
            <a:r>
              <a:rPr lang="zh-CN" altLang="en-US" dirty="0" smtClean="0">
                <a:solidFill>
                  <a:prstClr val="black"/>
                </a:solidFill>
              </a:rPr>
              <a:t>相转变计算</a:t>
            </a:r>
            <a:endParaRPr lang="en-US" altLang="zh-CN" dirty="0" smtClean="0">
              <a:solidFill>
                <a:prstClr val="black"/>
              </a:solidFill>
            </a:endParaRPr>
          </a:p>
          <a:p>
            <a:pPr lvl="1">
              <a:lnSpc>
                <a:spcPct val="200000"/>
              </a:lnSpc>
            </a:pPr>
            <a:endParaRPr lang="en-US" altLang="zh-CN" dirty="0" smtClean="0">
              <a:solidFill>
                <a:prstClr val="black"/>
              </a:solidFill>
            </a:endParaRPr>
          </a:p>
        </p:txBody>
      </p:sp>
      <p:sp>
        <p:nvSpPr>
          <p:cNvPr id="4" name="TextBox 3"/>
          <p:cNvSpPr txBox="1"/>
          <p:nvPr/>
        </p:nvSpPr>
        <p:spPr>
          <a:xfrm>
            <a:off x="1475656" y="908720"/>
            <a:ext cx="6048672" cy="769441"/>
          </a:xfrm>
          <a:prstGeom prst="rect">
            <a:avLst/>
          </a:prstGeom>
          <a:noFill/>
        </p:spPr>
        <p:txBody>
          <a:bodyPr wrap="square" rtlCol="0">
            <a:spAutoFit/>
          </a:bodyPr>
          <a:lstStyle/>
          <a:p>
            <a:pPr algn="ctr"/>
            <a:r>
              <a:rPr lang="zh-CN" altLang="en-US" sz="4400" dirty="0" smtClean="0">
                <a:solidFill>
                  <a:prstClr val="black"/>
                </a:solidFill>
              </a:rPr>
              <a:t>目           录</a:t>
            </a:r>
            <a:endParaRPr lang="zh-CN" altLang="en-US" sz="4400" dirty="0">
              <a:solidFill>
                <a:prstClr val="black"/>
              </a:solidFill>
            </a:endParaRPr>
          </a:p>
        </p:txBody>
      </p:sp>
      <p:sp>
        <p:nvSpPr>
          <p:cNvPr id="2" name="TextBox 1"/>
          <p:cNvSpPr txBox="1"/>
          <p:nvPr/>
        </p:nvSpPr>
        <p:spPr>
          <a:xfrm>
            <a:off x="4031940" y="3295543"/>
            <a:ext cx="2088232" cy="1200329"/>
          </a:xfrm>
          <a:prstGeom prst="rect">
            <a:avLst/>
          </a:prstGeom>
          <a:noFill/>
        </p:spPr>
        <p:txBody>
          <a:bodyPr wrap="square" rtlCol="0">
            <a:spAutoFit/>
          </a:bodyPr>
          <a:lstStyle/>
          <a:p>
            <a:pPr>
              <a:lnSpc>
                <a:spcPct val="200000"/>
              </a:lnSpc>
            </a:pPr>
            <a:endParaRPr lang="en-US" altLang="zh-CN" dirty="0" smtClean="0">
              <a:solidFill>
                <a:prstClr val="black"/>
              </a:solidFill>
            </a:endParaRPr>
          </a:p>
          <a:p>
            <a:pPr>
              <a:lnSpc>
                <a:spcPct val="200000"/>
              </a:lnSpc>
            </a:pPr>
            <a:endParaRPr lang="zh-CN" altLang="en-US" dirty="0">
              <a:solidFill>
                <a:prstClr val="black"/>
              </a:solidFill>
            </a:endParaRPr>
          </a:p>
        </p:txBody>
      </p:sp>
    </p:spTree>
    <p:extLst>
      <p:ext uri="{BB962C8B-B14F-4D97-AF65-F5344CB8AC3E}">
        <p14:creationId xmlns:p14="http://schemas.microsoft.com/office/powerpoint/2010/main" val="5683494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548680"/>
            <a:ext cx="2071401" cy="523220"/>
          </a:xfrm>
          <a:prstGeom prst="rect">
            <a:avLst/>
          </a:prstGeom>
          <a:noFill/>
        </p:spPr>
        <p:txBody>
          <a:bodyPr wrap="none" rtlCol="0">
            <a:spAutoFit/>
          </a:bodyPr>
          <a:lstStyle/>
          <a:p>
            <a:r>
              <a:rPr lang="zh-CN" altLang="en-US" sz="2800" dirty="0" smtClean="0">
                <a:solidFill>
                  <a:srgbClr val="00B0F0"/>
                </a:solidFill>
              </a:rPr>
              <a:t>二</a:t>
            </a:r>
            <a:r>
              <a:rPr lang="en-US" altLang="zh-CN" sz="2800" dirty="0" smtClean="0">
                <a:solidFill>
                  <a:srgbClr val="00B0F0"/>
                </a:solidFill>
              </a:rPr>
              <a:t>.</a:t>
            </a:r>
            <a:r>
              <a:rPr lang="zh-CN" altLang="en-US" sz="2800" dirty="0" smtClean="0">
                <a:solidFill>
                  <a:srgbClr val="00B0F0"/>
                </a:solidFill>
              </a:rPr>
              <a:t>凝固计算</a:t>
            </a:r>
            <a:endParaRPr lang="zh-CN" altLang="en-US" sz="2800" dirty="0">
              <a:solidFill>
                <a:srgbClr val="00B0F0"/>
              </a:solidFill>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91680" y="1844824"/>
            <a:ext cx="5450731" cy="29256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矩形 2"/>
          <p:cNvSpPr/>
          <p:nvPr/>
        </p:nvSpPr>
        <p:spPr>
          <a:xfrm>
            <a:off x="1691680" y="3140968"/>
            <a:ext cx="1224136" cy="360040"/>
          </a:xfrm>
          <a:prstGeom prst="rect">
            <a:avLst/>
          </a:prstGeom>
          <a:solidFill>
            <a:schemeClr val="accent1">
              <a:alpha val="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TextBox 3"/>
          <p:cNvSpPr txBox="1"/>
          <p:nvPr/>
        </p:nvSpPr>
        <p:spPr>
          <a:xfrm>
            <a:off x="281945" y="3122993"/>
            <a:ext cx="1107996" cy="369332"/>
          </a:xfrm>
          <a:prstGeom prst="rect">
            <a:avLst/>
          </a:prstGeom>
          <a:noFill/>
        </p:spPr>
        <p:txBody>
          <a:bodyPr wrap="none" rtlCol="0">
            <a:spAutoFit/>
          </a:bodyPr>
          <a:lstStyle/>
          <a:p>
            <a:r>
              <a:rPr lang="zh-CN" altLang="en-US" dirty="0">
                <a:solidFill>
                  <a:srgbClr val="FF0000"/>
                </a:solidFill>
              </a:rPr>
              <a:t>凝固计算</a:t>
            </a:r>
          </a:p>
        </p:txBody>
      </p:sp>
      <p:sp>
        <p:nvSpPr>
          <p:cNvPr id="6" name="矩形 5"/>
          <p:cNvSpPr/>
          <p:nvPr/>
        </p:nvSpPr>
        <p:spPr>
          <a:xfrm>
            <a:off x="3419872" y="3140968"/>
            <a:ext cx="2016224" cy="360040"/>
          </a:xfrm>
          <a:prstGeom prst="rect">
            <a:avLst/>
          </a:prstGeom>
          <a:solidFill>
            <a:schemeClr val="accent1">
              <a:alpha val="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TextBox 6"/>
          <p:cNvSpPr txBox="1"/>
          <p:nvPr/>
        </p:nvSpPr>
        <p:spPr>
          <a:xfrm>
            <a:off x="2937655" y="5013176"/>
            <a:ext cx="3416320" cy="369332"/>
          </a:xfrm>
          <a:prstGeom prst="rect">
            <a:avLst/>
          </a:prstGeom>
          <a:noFill/>
        </p:spPr>
        <p:txBody>
          <a:bodyPr wrap="none" rtlCol="0">
            <a:spAutoFit/>
          </a:bodyPr>
          <a:lstStyle/>
          <a:p>
            <a:r>
              <a:rPr lang="zh-CN" altLang="en-US" dirty="0" smtClean="0">
                <a:solidFill>
                  <a:srgbClr val="FF0000"/>
                </a:solidFill>
              </a:rPr>
              <a:t>凝固过程中的相组成及热物性能</a:t>
            </a:r>
            <a:endParaRPr lang="zh-CN" altLang="en-US" dirty="0">
              <a:solidFill>
                <a:srgbClr val="FF0000"/>
              </a:solidFill>
            </a:endParaRPr>
          </a:p>
        </p:txBody>
      </p:sp>
    </p:spTree>
    <p:extLst>
      <p:ext uri="{BB962C8B-B14F-4D97-AF65-F5344CB8AC3E}">
        <p14:creationId xmlns:p14="http://schemas.microsoft.com/office/powerpoint/2010/main" val="25351235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39552" y="476672"/>
            <a:ext cx="2954655" cy="461665"/>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sz="2400" dirty="0" smtClean="0">
                <a:solidFill>
                  <a:prstClr val="black"/>
                </a:solidFill>
              </a:rPr>
              <a:t>凝固计算的理论基础</a:t>
            </a:r>
            <a:endParaRPr lang="zh-CN" altLang="en-US" sz="2400" dirty="0">
              <a:solidFill>
                <a:prstClr val="black"/>
              </a:solidFill>
            </a:endParaRPr>
          </a:p>
        </p:txBody>
      </p:sp>
      <p:sp>
        <p:nvSpPr>
          <p:cNvPr id="4" name="矩形 3"/>
          <p:cNvSpPr/>
          <p:nvPr/>
        </p:nvSpPr>
        <p:spPr>
          <a:xfrm>
            <a:off x="827584" y="1268760"/>
            <a:ext cx="7560840" cy="4247317"/>
          </a:xfrm>
          <a:prstGeom prst="rect">
            <a:avLst/>
          </a:prstGeom>
        </p:spPr>
        <p:txBody>
          <a:bodyPr wrap="square">
            <a:spAutoFit/>
          </a:bodyPr>
          <a:lstStyle/>
          <a:p>
            <a:pPr>
              <a:lnSpc>
                <a:spcPct val="150000"/>
              </a:lnSpc>
            </a:pPr>
            <a:r>
              <a:rPr lang="en-US" altLang="zh-CN" dirty="0" err="1">
                <a:solidFill>
                  <a:prstClr val="black"/>
                </a:solidFill>
              </a:rPr>
              <a:t>Scheil</a:t>
            </a:r>
            <a:r>
              <a:rPr lang="en-US" altLang="zh-CN" dirty="0">
                <a:solidFill>
                  <a:prstClr val="black"/>
                </a:solidFill>
              </a:rPr>
              <a:t>-Gulliver </a:t>
            </a:r>
            <a:r>
              <a:rPr lang="zh-CN" altLang="zh-CN" dirty="0" smtClean="0">
                <a:solidFill>
                  <a:prstClr val="black"/>
                </a:solidFill>
              </a:rPr>
              <a:t>模型</a:t>
            </a:r>
            <a:endParaRPr lang="en-US" altLang="zh-CN" dirty="0" smtClean="0">
              <a:solidFill>
                <a:prstClr val="black"/>
              </a:solidFill>
            </a:endParaRPr>
          </a:p>
          <a:p>
            <a:pPr>
              <a:lnSpc>
                <a:spcPct val="150000"/>
              </a:lnSpc>
            </a:pPr>
            <a:r>
              <a:rPr lang="en-US" altLang="zh-CN" dirty="0">
                <a:solidFill>
                  <a:prstClr val="black"/>
                </a:solidFill>
              </a:rPr>
              <a:t> </a:t>
            </a:r>
            <a:r>
              <a:rPr lang="en-US" altLang="zh-CN" dirty="0" smtClean="0">
                <a:solidFill>
                  <a:prstClr val="black"/>
                </a:solidFill>
              </a:rPr>
              <a:t> </a:t>
            </a:r>
            <a:r>
              <a:rPr lang="zh-CN" altLang="en-US" dirty="0" smtClean="0">
                <a:solidFill>
                  <a:prstClr val="black"/>
                </a:solidFill>
              </a:rPr>
              <a:t>前提假设：</a:t>
            </a:r>
            <a:endParaRPr lang="en-US" altLang="zh-CN" dirty="0" smtClean="0">
              <a:solidFill>
                <a:prstClr val="black"/>
              </a:solidFill>
            </a:endParaRPr>
          </a:p>
          <a:p>
            <a:pPr marL="800100" lvl="1" indent="-342900">
              <a:lnSpc>
                <a:spcPct val="150000"/>
              </a:lnSpc>
              <a:buFont typeface="+mj-ea"/>
              <a:buAutoNum type="circleNumDbPlain"/>
            </a:pPr>
            <a:r>
              <a:rPr lang="zh-CN" altLang="en-US" dirty="0" smtClean="0">
                <a:solidFill>
                  <a:prstClr val="black"/>
                </a:solidFill>
              </a:rPr>
              <a:t>固相中的溶质扩散可以被忽略</a:t>
            </a:r>
            <a:endParaRPr lang="en-US" altLang="zh-CN" dirty="0" smtClean="0">
              <a:solidFill>
                <a:prstClr val="black"/>
              </a:solidFill>
            </a:endParaRPr>
          </a:p>
          <a:p>
            <a:pPr marL="800100" lvl="1" indent="-342900">
              <a:lnSpc>
                <a:spcPct val="150000"/>
              </a:lnSpc>
              <a:buFont typeface="+mj-ea"/>
              <a:buAutoNum type="circleNumDbPlain"/>
            </a:pPr>
            <a:r>
              <a:rPr lang="zh-CN" altLang="en-US" dirty="0" smtClean="0">
                <a:solidFill>
                  <a:prstClr val="black"/>
                </a:solidFill>
              </a:rPr>
              <a:t>液相中的溶质扩散非常快，以至于扩散完全</a:t>
            </a:r>
            <a:endParaRPr lang="en-US" altLang="zh-CN" dirty="0">
              <a:solidFill>
                <a:prstClr val="black"/>
              </a:solidFill>
            </a:endParaRPr>
          </a:p>
          <a:p>
            <a:pPr>
              <a:lnSpc>
                <a:spcPct val="150000"/>
              </a:lnSpc>
            </a:pPr>
            <a:r>
              <a:rPr lang="en-US" altLang="zh-CN" dirty="0" smtClean="0">
                <a:solidFill>
                  <a:prstClr val="black"/>
                </a:solidFill>
              </a:rPr>
              <a:t>  </a:t>
            </a:r>
            <a:r>
              <a:rPr lang="zh-CN" altLang="en-US" dirty="0" smtClean="0">
                <a:solidFill>
                  <a:prstClr val="black"/>
                </a:solidFill>
              </a:rPr>
              <a:t>计算公式：</a:t>
            </a:r>
            <a:endParaRPr lang="en-US" altLang="zh-CN" dirty="0" smtClean="0">
              <a:solidFill>
                <a:prstClr val="black"/>
              </a:solidFill>
            </a:endParaRPr>
          </a:p>
          <a:p>
            <a:pPr>
              <a:lnSpc>
                <a:spcPct val="150000"/>
              </a:lnSpc>
            </a:pPr>
            <a:r>
              <a:rPr lang="zh-CN" altLang="en-US" dirty="0" smtClean="0">
                <a:solidFill>
                  <a:prstClr val="black"/>
                </a:solidFill>
              </a:rPr>
              <a:t>         形成固相所占分数</a:t>
            </a:r>
            <a:endParaRPr lang="en-US" altLang="zh-CN" dirty="0" smtClean="0">
              <a:solidFill>
                <a:prstClr val="black"/>
              </a:solidFill>
            </a:endParaRPr>
          </a:p>
          <a:p>
            <a:pPr>
              <a:lnSpc>
                <a:spcPct val="150000"/>
              </a:lnSpc>
            </a:pPr>
            <a:endParaRPr lang="en-US" altLang="zh-CN" dirty="0" smtClean="0">
              <a:solidFill>
                <a:prstClr val="black"/>
              </a:solidFill>
            </a:endParaRPr>
          </a:p>
          <a:p>
            <a:pPr>
              <a:lnSpc>
                <a:spcPct val="150000"/>
              </a:lnSpc>
            </a:pPr>
            <a:r>
              <a:rPr lang="zh-CN" altLang="en-US" dirty="0" smtClean="0">
                <a:solidFill>
                  <a:prstClr val="black"/>
                </a:solidFill>
              </a:rPr>
              <a:t>         形成</a:t>
            </a:r>
            <a:r>
              <a:rPr lang="zh-CN" altLang="en-US" dirty="0">
                <a:solidFill>
                  <a:prstClr val="black"/>
                </a:solidFill>
              </a:rPr>
              <a:t>固相中合金成分</a:t>
            </a:r>
            <a:endParaRPr lang="en-US" altLang="zh-CN" dirty="0">
              <a:solidFill>
                <a:prstClr val="black"/>
              </a:solidFill>
            </a:endParaRPr>
          </a:p>
          <a:p>
            <a:pPr>
              <a:lnSpc>
                <a:spcPct val="150000"/>
              </a:lnSpc>
            </a:pPr>
            <a:endParaRPr lang="en-US" altLang="zh-CN" dirty="0" smtClean="0">
              <a:solidFill>
                <a:prstClr val="black"/>
              </a:solidFill>
            </a:endParaRPr>
          </a:p>
          <a:p>
            <a:pPr>
              <a:lnSpc>
                <a:spcPct val="150000"/>
              </a:lnSpc>
            </a:pPr>
            <a:endParaRPr lang="en-US" altLang="zh-CN" dirty="0" smtClean="0">
              <a:solidFill>
                <a:prstClr val="black"/>
              </a:solidFill>
            </a:endParaRPr>
          </a:p>
        </p:txBody>
      </p:sp>
      <mc:AlternateContent xmlns:mc="http://schemas.openxmlformats.org/markup-compatibility/2006" xmlns:a14="http://schemas.microsoft.com/office/drawing/2010/main">
        <mc:Choice Requires="a14">
          <p:sp>
            <p:nvSpPr>
              <p:cNvPr id="5" name="矩形 4"/>
              <p:cNvSpPr/>
              <p:nvPr/>
            </p:nvSpPr>
            <p:spPr>
              <a:xfrm>
                <a:off x="3908064" y="4876934"/>
                <a:ext cx="2280111" cy="485133"/>
              </a:xfrm>
              <a:prstGeom prst="rect">
                <a:avLst/>
              </a:prstGeom>
            </p:spPr>
            <p:txBody>
              <a:bodyPr wrap="none">
                <a:spAutoFit/>
              </a:bodyPr>
              <a:lstStyle/>
              <a:p>
                <a14:m>
                  <m:oMathPara xmlns:m="http://schemas.openxmlformats.org/officeDocument/2006/math">
                    <m:oMathParaPr>
                      <m:jc m:val="centerGroup"/>
                    </m:oMathParaPr>
                    <m:oMath xmlns:m="http://schemas.openxmlformats.org/officeDocument/2006/math">
                      <m:sSub>
                        <m:sSubPr>
                          <m:ctrlPr>
                            <a:rPr lang="zh-CN" altLang="en-US" i="1">
                              <a:solidFill>
                                <a:prstClr val="black"/>
                              </a:solidFill>
                              <a:latin typeface="Cambria Math"/>
                            </a:rPr>
                          </m:ctrlPr>
                        </m:sSubPr>
                        <m:e>
                          <m:r>
                            <a:rPr lang="zh-CN" altLang="en-US" i="1">
                              <a:solidFill>
                                <a:prstClr val="black"/>
                              </a:solidFill>
                              <a:latin typeface="Cambria Math"/>
                            </a:rPr>
                            <m:t>𝐶</m:t>
                          </m:r>
                        </m:e>
                        <m:sub>
                          <m:r>
                            <a:rPr lang="zh-CN" altLang="en-US" i="1">
                              <a:solidFill>
                                <a:prstClr val="black"/>
                              </a:solidFill>
                              <a:latin typeface="Cambria Math"/>
                            </a:rPr>
                            <m:t>𝑠</m:t>
                          </m:r>
                        </m:sub>
                      </m:sSub>
                      <m:r>
                        <a:rPr lang="zh-CN" altLang="en-US">
                          <a:solidFill>
                            <a:prstClr val="black"/>
                          </a:solidFill>
                          <a:latin typeface="Cambria Math"/>
                        </a:rPr>
                        <m:t>=</m:t>
                      </m:r>
                      <m:r>
                        <a:rPr lang="zh-CN" altLang="en-US" i="1">
                          <a:solidFill>
                            <a:prstClr val="black"/>
                          </a:solidFill>
                          <a:latin typeface="Cambria Math"/>
                        </a:rPr>
                        <m:t>𝑘</m:t>
                      </m:r>
                      <m:sSub>
                        <m:sSubPr>
                          <m:ctrlPr>
                            <a:rPr lang="zh-CN" altLang="en-US" i="1">
                              <a:solidFill>
                                <a:prstClr val="black"/>
                              </a:solidFill>
                              <a:latin typeface="Cambria Math"/>
                            </a:rPr>
                          </m:ctrlPr>
                        </m:sSubPr>
                        <m:e>
                          <m:r>
                            <a:rPr lang="zh-CN" altLang="en-US" i="1">
                              <a:solidFill>
                                <a:prstClr val="black"/>
                              </a:solidFill>
                              <a:latin typeface="Cambria Math"/>
                            </a:rPr>
                            <m:t>𝐶</m:t>
                          </m:r>
                        </m:e>
                        <m:sub>
                          <m:r>
                            <a:rPr lang="zh-CN" altLang="en-US">
                              <a:solidFill>
                                <a:prstClr val="black"/>
                              </a:solidFill>
                              <a:latin typeface="Cambria Math"/>
                            </a:rPr>
                            <m:t>0</m:t>
                          </m:r>
                        </m:sub>
                      </m:sSub>
                      <m:sSup>
                        <m:sSupPr>
                          <m:ctrlPr>
                            <a:rPr lang="zh-CN" altLang="en-US" i="1">
                              <a:solidFill>
                                <a:prstClr val="black"/>
                              </a:solidFill>
                              <a:latin typeface="Cambria Math"/>
                            </a:rPr>
                          </m:ctrlPr>
                        </m:sSupPr>
                        <m:e>
                          <m:d>
                            <m:dPr>
                              <m:ctrlPr>
                                <a:rPr lang="zh-CN" altLang="en-US" i="1">
                                  <a:solidFill>
                                    <a:prstClr val="black"/>
                                  </a:solidFill>
                                  <a:latin typeface="Cambria Math"/>
                                </a:rPr>
                              </m:ctrlPr>
                            </m:dPr>
                            <m:e>
                              <m:r>
                                <a:rPr lang="zh-CN" altLang="en-US">
                                  <a:solidFill>
                                    <a:prstClr val="black"/>
                                  </a:solidFill>
                                  <a:latin typeface="Cambria Math"/>
                                </a:rPr>
                                <m:t>1−</m:t>
                              </m:r>
                              <m:sSub>
                                <m:sSubPr>
                                  <m:ctrlPr>
                                    <a:rPr lang="zh-CN" altLang="en-US" i="1">
                                      <a:solidFill>
                                        <a:prstClr val="black"/>
                                      </a:solidFill>
                                      <a:latin typeface="Cambria Math"/>
                                    </a:rPr>
                                  </m:ctrlPr>
                                </m:sSubPr>
                                <m:e>
                                  <m:r>
                                    <a:rPr lang="zh-CN" altLang="en-US" i="1">
                                      <a:solidFill>
                                        <a:prstClr val="black"/>
                                      </a:solidFill>
                                      <a:latin typeface="Cambria Math"/>
                                    </a:rPr>
                                    <m:t>𝑓</m:t>
                                  </m:r>
                                </m:e>
                                <m:sub>
                                  <m:r>
                                    <a:rPr lang="zh-CN" altLang="en-US" i="1">
                                      <a:solidFill>
                                        <a:prstClr val="black"/>
                                      </a:solidFill>
                                      <a:latin typeface="Cambria Math"/>
                                    </a:rPr>
                                    <m:t>𝑠</m:t>
                                  </m:r>
                                </m:sub>
                              </m:sSub>
                            </m:e>
                          </m:d>
                        </m:e>
                        <m:sup>
                          <m:r>
                            <a:rPr lang="zh-CN" altLang="en-US" i="1">
                              <a:solidFill>
                                <a:prstClr val="black"/>
                              </a:solidFill>
                              <a:latin typeface="Cambria Math"/>
                            </a:rPr>
                            <m:t>𝑘</m:t>
                          </m:r>
                          <m:r>
                            <a:rPr lang="zh-CN" altLang="en-US">
                              <a:solidFill>
                                <a:prstClr val="black"/>
                              </a:solidFill>
                              <a:latin typeface="Cambria Math"/>
                            </a:rPr>
                            <m:t>−1</m:t>
                          </m:r>
                        </m:sup>
                      </m:sSup>
                    </m:oMath>
                  </m:oMathPara>
                </a14:m>
                <a:endParaRPr lang="zh-CN" altLang="en-US" dirty="0">
                  <a:solidFill>
                    <a:prstClr val="black"/>
                  </a:solidFill>
                </a:endParaRPr>
              </a:p>
            </p:txBody>
          </p:sp>
        </mc:Choice>
        <mc:Fallback xmlns="">
          <p:sp>
            <p:nvSpPr>
              <p:cNvPr id="5" name="矩形 4"/>
              <p:cNvSpPr>
                <a:spLocks noRot="1" noChangeAspect="1" noMove="1" noResize="1" noEditPoints="1" noAdjustHandles="1" noChangeArrowheads="1" noChangeShapeType="1" noTextEdit="1"/>
              </p:cNvSpPr>
              <p:nvPr/>
            </p:nvSpPr>
            <p:spPr>
              <a:xfrm>
                <a:off x="3908064" y="4876934"/>
                <a:ext cx="2280111" cy="485133"/>
              </a:xfrm>
              <a:prstGeom prst="rect">
                <a:avLst/>
              </a:prstGeom>
              <a:blipFill rotWithShape="1">
                <a:blip r:embed="rId3"/>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6" name="矩形 5"/>
              <p:cNvSpPr/>
              <p:nvPr/>
            </p:nvSpPr>
            <p:spPr>
              <a:xfrm>
                <a:off x="3598710" y="3399299"/>
                <a:ext cx="2620974" cy="884729"/>
              </a:xfrm>
              <a:prstGeom prst="rect">
                <a:avLst/>
              </a:prstGeom>
            </p:spPr>
            <p:txBody>
              <a:bodyPr wrap="none">
                <a:spAutoFit/>
              </a:bodyPr>
              <a:lstStyle/>
              <a:p>
                <a14:m>
                  <m:oMathPara xmlns:m="http://schemas.openxmlformats.org/officeDocument/2006/math">
                    <m:oMathParaPr>
                      <m:jc m:val="centerGroup"/>
                    </m:oMathParaPr>
                    <m:oMath xmlns:m="http://schemas.openxmlformats.org/officeDocument/2006/math">
                      <m:sSub>
                        <m:sSubPr>
                          <m:ctrlPr>
                            <a:rPr lang="zh-CN" altLang="en-US" i="1">
                              <a:solidFill>
                                <a:prstClr val="black"/>
                              </a:solidFill>
                              <a:latin typeface="Cambria Math"/>
                            </a:rPr>
                          </m:ctrlPr>
                        </m:sSubPr>
                        <m:e>
                          <m:r>
                            <a:rPr lang="zh-CN" altLang="en-US" i="1">
                              <a:solidFill>
                                <a:prstClr val="black"/>
                              </a:solidFill>
                              <a:latin typeface="Cambria Math"/>
                            </a:rPr>
                            <m:t>𝑓</m:t>
                          </m:r>
                        </m:e>
                        <m:sub>
                          <m:r>
                            <a:rPr lang="zh-CN" altLang="en-US" i="1">
                              <a:solidFill>
                                <a:prstClr val="black"/>
                              </a:solidFill>
                              <a:latin typeface="Cambria Math"/>
                            </a:rPr>
                            <m:t>𝑠</m:t>
                          </m:r>
                        </m:sub>
                      </m:sSub>
                      <m:r>
                        <a:rPr lang="zh-CN" altLang="en-US">
                          <a:solidFill>
                            <a:prstClr val="black"/>
                          </a:solidFill>
                          <a:latin typeface="Cambria Math"/>
                        </a:rPr>
                        <m:t>=1−</m:t>
                      </m:r>
                      <m:sSup>
                        <m:sSupPr>
                          <m:ctrlPr>
                            <a:rPr lang="zh-CN" altLang="en-US" i="1">
                              <a:solidFill>
                                <a:prstClr val="black"/>
                              </a:solidFill>
                              <a:latin typeface="Cambria Math"/>
                            </a:rPr>
                          </m:ctrlPr>
                        </m:sSupPr>
                        <m:e>
                          <m:d>
                            <m:dPr>
                              <m:ctrlPr>
                                <a:rPr lang="zh-CN" altLang="en-US" i="1">
                                  <a:solidFill>
                                    <a:prstClr val="black"/>
                                  </a:solidFill>
                                  <a:latin typeface="Cambria Math"/>
                                </a:rPr>
                              </m:ctrlPr>
                            </m:dPr>
                            <m:e>
                              <m:f>
                                <m:fPr>
                                  <m:ctrlPr>
                                    <a:rPr lang="zh-CN" altLang="en-US" i="1">
                                      <a:solidFill>
                                        <a:prstClr val="black"/>
                                      </a:solidFill>
                                      <a:latin typeface="Cambria Math"/>
                                    </a:rPr>
                                  </m:ctrlPr>
                                </m:fPr>
                                <m:num>
                                  <m:sSub>
                                    <m:sSubPr>
                                      <m:ctrlPr>
                                        <a:rPr lang="zh-CN" altLang="en-US" i="1">
                                          <a:solidFill>
                                            <a:prstClr val="black"/>
                                          </a:solidFill>
                                          <a:latin typeface="Cambria Math"/>
                                        </a:rPr>
                                      </m:ctrlPr>
                                    </m:sSubPr>
                                    <m:e>
                                      <m:r>
                                        <a:rPr lang="zh-CN" altLang="en-US" i="1">
                                          <a:solidFill>
                                            <a:prstClr val="black"/>
                                          </a:solidFill>
                                          <a:latin typeface="Cambria Math"/>
                                        </a:rPr>
                                        <m:t>𝑇</m:t>
                                      </m:r>
                                    </m:e>
                                    <m:sub>
                                      <m:r>
                                        <a:rPr lang="zh-CN" altLang="en-US" i="1">
                                          <a:solidFill>
                                            <a:prstClr val="black"/>
                                          </a:solidFill>
                                          <a:latin typeface="Cambria Math"/>
                                        </a:rPr>
                                        <m:t>𝑓</m:t>
                                      </m:r>
                                    </m:sub>
                                  </m:sSub>
                                  <m:r>
                                    <a:rPr lang="zh-CN" altLang="en-US">
                                      <a:solidFill>
                                        <a:prstClr val="black"/>
                                      </a:solidFill>
                                      <a:latin typeface="Cambria Math"/>
                                    </a:rPr>
                                    <m:t>−</m:t>
                                  </m:r>
                                  <m:r>
                                    <a:rPr lang="zh-CN" altLang="en-US" i="1">
                                      <a:solidFill>
                                        <a:prstClr val="black"/>
                                      </a:solidFill>
                                      <a:latin typeface="Cambria Math"/>
                                    </a:rPr>
                                    <m:t>𝑇</m:t>
                                  </m:r>
                                </m:num>
                                <m:den>
                                  <m:sSub>
                                    <m:sSubPr>
                                      <m:ctrlPr>
                                        <a:rPr lang="zh-CN" altLang="en-US" i="1">
                                          <a:solidFill>
                                            <a:prstClr val="black"/>
                                          </a:solidFill>
                                          <a:latin typeface="Cambria Math"/>
                                        </a:rPr>
                                      </m:ctrlPr>
                                    </m:sSubPr>
                                    <m:e>
                                      <m:r>
                                        <a:rPr lang="zh-CN" altLang="en-US" i="1">
                                          <a:solidFill>
                                            <a:prstClr val="black"/>
                                          </a:solidFill>
                                          <a:latin typeface="Cambria Math"/>
                                        </a:rPr>
                                        <m:t>𝑇</m:t>
                                      </m:r>
                                    </m:e>
                                    <m:sub>
                                      <m:r>
                                        <a:rPr lang="zh-CN" altLang="en-US" i="1">
                                          <a:solidFill>
                                            <a:prstClr val="black"/>
                                          </a:solidFill>
                                          <a:latin typeface="Cambria Math"/>
                                        </a:rPr>
                                        <m:t>𝑓</m:t>
                                      </m:r>
                                    </m:sub>
                                  </m:sSub>
                                  <m:r>
                                    <a:rPr lang="zh-CN" altLang="en-US">
                                      <a:solidFill>
                                        <a:prstClr val="black"/>
                                      </a:solidFill>
                                      <a:latin typeface="Cambria Math"/>
                                    </a:rPr>
                                    <m:t>−</m:t>
                                  </m:r>
                                  <m:sSub>
                                    <m:sSubPr>
                                      <m:ctrlPr>
                                        <a:rPr lang="zh-CN" altLang="en-US" i="1">
                                          <a:solidFill>
                                            <a:prstClr val="black"/>
                                          </a:solidFill>
                                          <a:latin typeface="Cambria Math"/>
                                        </a:rPr>
                                      </m:ctrlPr>
                                    </m:sSubPr>
                                    <m:e>
                                      <m:r>
                                        <a:rPr lang="zh-CN" altLang="en-US" i="1">
                                          <a:solidFill>
                                            <a:prstClr val="black"/>
                                          </a:solidFill>
                                          <a:latin typeface="Cambria Math"/>
                                        </a:rPr>
                                        <m:t>𝑇</m:t>
                                      </m:r>
                                    </m:e>
                                    <m:sub>
                                      <m:r>
                                        <a:rPr lang="zh-CN" altLang="en-US" i="1">
                                          <a:solidFill>
                                            <a:prstClr val="black"/>
                                          </a:solidFill>
                                          <a:latin typeface="Cambria Math"/>
                                        </a:rPr>
                                        <m:t>𝐿</m:t>
                                      </m:r>
                                    </m:sub>
                                  </m:sSub>
                                </m:den>
                              </m:f>
                            </m:e>
                          </m:d>
                        </m:e>
                        <m:sup>
                          <m:d>
                            <m:dPr>
                              <m:begChr m:val="["/>
                              <m:endChr m:val="]"/>
                              <m:ctrlPr>
                                <a:rPr lang="zh-CN" altLang="en-US" i="1">
                                  <a:solidFill>
                                    <a:prstClr val="black"/>
                                  </a:solidFill>
                                  <a:latin typeface="Cambria Math"/>
                                </a:rPr>
                              </m:ctrlPr>
                            </m:dPr>
                            <m:e>
                              <m:f>
                                <m:fPr>
                                  <m:ctrlPr>
                                    <a:rPr lang="zh-CN" altLang="en-US" i="1">
                                      <a:solidFill>
                                        <a:prstClr val="black"/>
                                      </a:solidFill>
                                      <a:latin typeface="Cambria Math"/>
                                    </a:rPr>
                                  </m:ctrlPr>
                                </m:fPr>
                                <m:num>
                                  <m:r>
                                    <a:rPr lang="zh-CN" altLang="en-US">
                                      <a:solidFill>
                                        <a:prstClr val="black"/>
                                      </a:solidFill>
                                      <a:latin typeface="Cambria Math"/>
                                    </a:rPr>
                                    <m:t>1</m:t>
                                  </m:r>
                                </m:num>
                                <m:den>
                                  <m:r>
                                    <a:rPr lang="zh-CN" altLang="en-US" i="1">
                                      <a:solidFill>
                                        <a:prstClr val="black"/>
                                      </a:solidFill>
                                      <a:latin typeface="Cambria Math"/>
                                    </a:rPr>
                                    <m:t>𝑘</m:t>
                                  </m:r>
                                  <m:r>
                                    <a:rPr lang="zh-CN" altLang="en-US">
                                      <a:solidFill>
                                        <a:prstClr val="black"/>
                                      </a:solidFill>
                                      <a:latin typeface="Cambria Math"/>
                                    </a:rPr>
                                    <m:t>−1</m:t>
                                  </m:r>
                                </m:den>
                              </m:f>
                            </m:e>
                          </m:d>
                        </m:sup>
                      </m:sSup>
                    </m:oMath>
                  </m:oMathPara>
                </a14:m>
                <a:endParaRPr lang="zh-CN" altLang="en-US" dirty="0">
                  <a:solidFill>
                    <a:prstClr val="black"/>
                  </a:solidFill>
                </a:endParaRPr>
              </a:p>
            </p:txBody>
          </p:sp>
        </mc:Choice>
        <mc:Fallback xmlns="">
          <p:sp>
            <p:nvSpPr>
              <p:cNvPr id="6" name="矩形 5"/>
              <p:cNvSpPr>
                <a:spLocks noRot="1" noChangeAspect="1" noMove="1" noResize="1" noEditPoints="1" noAdjustHandles="1" noChangeArrowheads="1" noChangeShapeType="1" noTextEdit="1"/>
              </p:cNvSpPr>
              <p:nvPr/>
            </p:nvSpPr>
            <p:spPr>
              <a:xfrm>
                <a:off x="3598710" y="3399299"/>
                <a:ext cx="2620974" cy="884729"/>
              </a:xfrm>
              <a:prstGeom prst="rect">
                <a:avLst/>
              </a:prstGeom>
              <a:blipFill rotWithShape="1">
                <a:blip r:embed="rId4"/>
                <a:stretch>
                  <a:fillRect/>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32073039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9700" y="886262"/>
            <a:ext cx="2954655" cy="461665"/>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sz="2400" dirty="0" smtClean="0">
                <a:solidFill>
                  <a:prstClr val="black"/>
                </a:solidFill>
              </a:rPr>
              <a:t>凝固计算的理论基础</a:t>
            </a:r>
            <a:endParaRPr lang="zh-CN" altLang="en-US" sz="2400" dirty="0">
              <a:solidFill>
                <a:prstClr val="black"/>
              </a:solidFill>
            </a:endParaRPr>
          </a:p>
        </p:txBody>
      </p:sp>
      <p:sp>
        <p:nvSpPr>
          <p:cNvPr id="3" name="TextBox 2"/>
          <p:cNvSpPr txBox="1"/>
          <p:nvPr/>
        </p:nvSpPr>
        <p:spPr>
          <a:xfrm>
            <a:off x="720080" y="1700808"/>
            <a:ext cx="7703840" cy="3277820"/>
          </a:xfrm>
          <a:prstGeom prst="rect">
            <a:avLst/>
          </a:prstGeom>
          <a:noFill/>
        </p:spPr>
        <p:txBody>
          <a:bodyPr wrap="square" rtlCol="0">
            <a:spAutoFit/>
          </a:bodyPr>
          <a:lstStyle/>
          <a:p>
            <a:pPr>
              <a:lnSpc>
                <a:spcPct val="150000"/>
              </a:lnSpc>
            </a:pPr>
            <a:r>
              <a:rPr lang="zh-CN" altLang="zh-CN" dirty="0" smtClean="0">
                <a:solidFill>
                  <a:prstClr val="black"/>
                </a:solidFill>
              </a:rPr>
              <a:t>材料性能计算</a:t>
            </a:r>
            <a:r>
              <a:rPr lang="zh-CN" altLang="en-US" dirty="0" smtClean="0">
                <a:solidFill>
                  <a:prstClr val="black"/>
                </a:solidFill>
              </a:rPr>
              <a:t>：</a:t>
            </a:r>
            <a:endParaRPr lang="en-US" altLang="zh-CN" dirty="0" smtClean="0">
              <a:solidFill>
                <a:prstClr val="black"/>
              </a:solidFill>
            </a:endParaRPr>
          </a:p>
          <a:p>
            <a:pPr marL="342900" indent="-342900">
              <a:lnSpc>
                <a:spcPct val="150000"/>
              </a:lnSpc>
              <a:buFont typeface="+mj-ea"/>
              <a:buAutoNum type="circleNumDbPlain"/>
            </a:pPr>
            <a:r>
              <a:rPr lang="zh-CN" altLang="en-US" dirty="0" smtClean="0">
                <a:solidFill>
                  <a:prstClr val="black"/>
                </a:solidFill>
              </a:rPr>
              <a:t>相</a:t>
            </a:r>
            <a:r>
              <a:rPr lang="zh-CN" altLang="zh-CN" dirty="0" smtClean="0">
                <a:solidFill>
                  <a:prstClr val="black"/>
                </a:solidFill>
              </a:rPr>
              <a:t>组</a:t>
            </a:r>
            <a:r>
              <a:rPr lang="zh-CN" altLang="en-US" dirty="0" smtClean="0">
                <a:solidFill>
                  <a:prstClr val="black"/>
                </a:solidFill>
              </a:rPr>
              <a:t>成</a:t>
            </a:r>
            <a:r>
              <a:rPr lang="zh-CN" altLang="zh-CN" dirty="0" smtClean="0">
                <a:solidFill>
                  <a:prstClr val="black"/>
                </a:solidFill>
              </a:rPr>
              <a:t>计算</a:t>
            </a:r>
            <a:r>
              <a:rPr lang="zh-CN" altLang="en-US" dirty="0" smtClean="0">
                <a:solidFill>
                  <a:prstClr val="black"/>
                </a:solidFill>
              </a:rPr>
              <a:t>（</a:t>
            </a:r>
            <a:r>
              <a:rPr lang="zh-CN" altLang="en-US" dirty="0" smtClean="0">
                <a:solidFill>
                  <a:srgbClr val="FF0000"/>
                </a:solidFill>
              </a:rPr>
              <a:t>非平衡条件下</a:t>
            </a:r>
            <a:r>
              <a:rPr lang="zh-CN" altLang="en-US" dirty="0" smtClean="0">
                <a:solidFill>
                  <a:prstClr val="black"/>
                </a:solidFill>
              </a:rPr>
              <a:t>）</a:t>
            </a:r>
            <a:endParaRPr lang="en-US" altLang="zh-CN" dirty="0" smtClean="0">
              <a:solidFill>
                <a:prstClr val="black"/>
              </a:solidFill>
            </a:endParaRPr>
          </a:p>
          <a:p>
            <a:pPr marL="342900" indent="-342900">
              <a:lnSpc>
                <a:spcPct val="150000"/>
              </a:lnSpc>
              <a:buFont typeface="+mj-ea"/>
              <a:buAutoNum type="circleNumDbPlain"/>
            </a:pPr>
            <a:r>
              <a:rPr lang="zh-CN" altLang="zh-CN" dirty="0" smtClean="0">
                <a:solidFill>
                  <a:prstClr val="black"/>
                </a:solidFill>
              </a:rPr>
              <a:t>基于</a:t>
            </a:r>
            <a:r>
              <a:rPr lang="zh-CN" altLang="zh-CN" dirty="0">
                <a:solidFill>
                  <a:prstClr val="black"/>
                </a:solidFill>
              </a:rPr>
              <a:t>每</a:t>
            </a:r>
            <a:r>
              <a:rPr lang="zh-CN" altLang="zh-CN" dirty="0" smtClean="0">
                <a:solidFill>
                  <a:prstClr val="black"/>
                </a:solidFill>
              </a:rPr>
              <a:t>一相的</a:t>
            </a:r>
            <a:r>
              <a:rPr lang="zh-CN" altLang="en-US" dirty="0" smtClean="0">
                <a:solidFill>
                  <a:prstClr val="black"/>
                </a:solidFill>
              </a:rPr>
              <a:t>合金</a:t>
            </a:r>
            <a:r>
              <a:rPr lang="zh-CN" altLang="zh-CN" dirty="0" smtClean="0">
                <a:solidFill>
                  <a:prstClr val="black"/>
                </a:solidFill>
              </a:rPr>
              <a:t>成分</a:t>
            </a:r>
            <a:r>
              <a:rPr lang="zh-CN" altLang="zh-CN" dirty="0">
                <a:solidFill>
                  <a:prstClr val="black"/>
                </a:solidFill>
              </a:rPr>
              <a:t>计算该相的相关性</a:t>
            </a:r>
            <a:r>
              <a:rPr lang="zh-CN" altLang="zh-CN" dirty="0" smtClean="0">
                <a:solidFill>
                  <a:prstClr val="black"/>
                </a:solidFill>
              </a:rPr>
              <a:t>能</a:t>
            </a:r>
            <a:endParaRPr lang="en-US" altLang="zh-CN" dirty="0" smtClean="0">
              <a:solidFill>
                <a:prstClr val="black"/>
              </a:solidFill>
            </a:endParaRPr>
          </a:p>
          <a:p>
            <a:pPr marL="342900" indent="-342900">
              <a:lnSpc>
                <a:spcPct val="150000"/>
              </a:lnSpc>
              <a:buFont typeface="+mj-ea"/>
              <a:buAutoNum type="circleNumDbPlain"/>
            </a:pPr>
            <a:endParaRPr lang="en-US" altLang="zh-CN" dirty="0" smtClean="0">
              <a:solidFill>
                <a:prstClr val="black"/>
              </a:solidFill>
            </a:endParaRPr>
          </a:p>
          <a:p>
            <a:pPr marL="342900" indent="-342900">
              <a:lnSpc>
                <a:spcPct val="150000"/>
              </a:lnSpc>
              <a:buFont typeface="+mj-ea"/>
              <a:buAutoNum type="circleNumDbPlain"/>
            </a:pPr>
            <a:endParaRPr lang="en-US" altLang="zh-CN" dirty="0">
              <a:solidFill>
                <a:prstClr val="black"/>
              </a:solidFill>
            </a:endParaRPr>
          </a:p>
          <a:p>
            <a:pPr marL="342900" indent="-342900">
              <a:lnSpc>
                <a:spcPct val="150000"/>
              </a:lnSpc>
              <a:buFont typeface="+mj-ea"/>
              <a:buAutoNum type="circleNumDbPlain"/>
            </a:pPr>
            <a:r>
              <a:rPr lang="zh-CN" altLang="zh-CN" dirty="0" smtClean="0">
                <a:solidFill>
                  <a:prstClr val="black"/>
                </a:solidFill>
              </a:rPr>
              <a:t>根据</a:t>
            </a:r>
            <a:r>
              <a:rPr lang="zh-CN" altLang="zh-CN" dirty="0">
                <a:solidFill>
                  <a:prstClr val="black"/>
                </a:solidFill>
              </a:rPr>
              <a:t>材料的相组成及每个相的性能利用混合定律计算出材料的整体性能</a:t>
            </a:r>
            <a:endParaRPr lang="en-US" altLang="zh-CN" dirty="0" smtClean="0">
              <a:solidFill>
                <a:prstClr val="black"/>
              </a:solidFill>
            </a:endParaRPr>
          </a:p>
          <a:p>
            <a:pPr>
              <a:lnSpc>
                <a:spcPct val="150000"/>
              </a:lnSpc>
            </a:pPr>
            <a:endParaRPr lang="en-US" altLang="zh-CN" dirty="0" smtClean="0">
              <a:solidFill>
                <a:prstClr val="black"/>
              </a:solidFill>
            </a:endParaRPr>
          </a:p>
          <a:p>
            <a:endParaRPr lang="zh-CN" altLang="en-US" dirty="0">
              <a:solidFill>
                <a:prstClr val="black"/>
              </a:solidFill>
            </a:endParaRPr>
          </a:p>
        </p:txBody>
      </p:sp>
      <p:graphicFrame>
        <p:nvGraphicFramePr>
          <p:cNvPr id="4" name="对象 3"/>
          <p:cNvGraphicFramePr>
            <a:graphicFrameLocks noChangeAspect="1"/>
          </p:cNvGraphicFramePr>
          <p:nvPr>
            <p:extLst>
              <p:ext uri="{D42A27DB-BD31-4B8C-83A1-F6EECF244321}">
                <p14:modId xmlns:p14="http://schemas.microsoft.com/office/powerpoint/2010/main" val="910382693"/>
              </p:ext>
            </p:extLst>
          </p:nvPr>
        </p:nvGraphicFramePr>
        <p:xfrm>
          <a:off x="2483768" y="3140968"/>
          <a:ext cx="3943350" cy="552450"/>
        </p:xfrm>
        <a:graphic>
          <a:graphicData uri="http://schemas.openxmlformats.org/presentationml/2006/ole">
            <mc:AlternateContent xmlns:mc="http://schemas.openxmlformats.org/markup-compatibility/2006">
              <mc:Choice xmlns:v="urn:schemas-microsoft-com:vml" Requires="v">
                <p:oleObj spid="_x0000_s5126" name="Equation" r:id="rId4" imgW="2514600" imgH="355600" progId="Equation.DSMT4">
                  <p:embed/>
                </p:oleObj>
              </mc:Choice>
              <mc:Fallback>
                <p:oleObj name="Equation" r:id="rId4" imgW="2514600" imgH="3556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83768" y="3140968"/>
                        <a:ext cx="3943350"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 name="对象 4"/>
          <p:cNvGraphicFramePr>
            <a:graphicFrameLocks noChangeAspect="1"/>
          </p:cNvGraphicFramePr>
          <p:nvPr>
            <p:extLst>
              <p:ext uri="{D42A27DB-BD31-4B8C-83A1-F6EECF244321}">
                <p14:modId xmlns:p14="http://schemas.microsoft.com/office/powerpoint/2010/main" val="3197960365"/>
              </p:ext>
            </p:extLst>
          </p:nvPr>
        </p:nvGraphicFramePr>
        <p:xfrm>
          <a:off x="2700338" y="4441825"/>
          <a:ext cx="3346450" cy="536575"/>
        </p:xfrm>
        <a:graphic>
          <a:graphicData uri="http://schemas.openxmlformats.org/presentationml/2006/ole">
            <mc:AlternateContent xmlns:mc="http://schemas.openxmlformats.org/markup-compatibility/2006">
              <mc:Choice xmlns:v="urn:schemas-microsoft-com:vml" Requires="v">
                <p:oleObj spid="_x0000_s5127" name="Equation" r:id="rId6" imgW="1485900" imgH="241300" progId="Equation.DSMT4">
                  <p:embed/>
                </p:oleObj>
              </mc:Choice>
              <mc:Fallback>
                <p:oleObj name="Equation" r:id="rId6" imgW="1485900" imgH="24130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700338" y="4441825"/>
                        <a:ext cx="3346450" cy="53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0547493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476672"/>
            <a:ext cx="2031325" cy="461665"/>
          </a:xfrm>
          <a:prstGeom prst="rect">
            <a:avLst/>
          </a:prstGeom>
          <a:noFill/>
        </p:spPr>
        <p:txBody>
          <a:bodyPr wrap="none" rtlCol="0">
            <a:spAutoFit/>
          </a:bodyPr>
          <a:lstStyle/>
          <a:p>
            <a:r>
              <a:rPr lang="zh-CN" altLang="en-US" sz="2400" dirty="0" smtClean="0"/>
              <a:t>参数设置界面</a:t>
            </a:r>
            <a:endParaRPr lang="zh-CN" altLang="en-US" sz="2400"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3648" y="1268760"/>
            <a:ext cx="4766417" cy="45056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矩形 3"/>
          <p:cNvSpPr/>
          <p:nvPr/>
        </p:nvSpPr>
        <p:spPr>
          <a:xfrm>
            <a:off x="3393660" y="2348880"/>
            <a:ext cx="2546491" cy="576064"/>
          </a:xfrm>
          <a:prstGeom prst="rect">
            <a:avLst/>
          </a:prstGeom>
          <a:solidFill>
            <a:schemeClr val="accent1">
              <a:alpha val="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3275855" y="3161556"/>
            <a:ext cx="2664295" cy="360040"/>
          </a:xfrm>
          <a:prstGeom prst="rect">
            <a:avLst/>
          </a:prstGeom>
          <a:solidFill>
            <a:schemeClr val="accent1">
              <a:alpha val="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3393660" y="3789040"/>
            <a:ext cx="2546490" cy="576064"/>
          </a:xfrm>
          <a:prstGeom prst="rect">
            <a:avLst/>
          </a:prstGeom>
          <a:solidFill>
            <a:schemeClr val="accent1">
              <a:alpha val="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TextBox 2"/>
          <p:cNvSpPr txBox="1"/>
          <p:nvPr/>
        </p:nvSpPr>
        <p:spPr>
          <a:xfrm>
            <a:off x="6170065" y="2276179"/>
            <a:ext cx="2031325" cy="646331"/>
          </a:xfrm>
          <a:prstGeom prst="rect">
            <a:avLst/>
          </a:prstGeom>
          <a:noFill/>
        </p:spPr>
        <p:txBody>
          <a:bodyPr wrap="none" rtlCol="0">
            <a:spAutoFit/>
          </a:bodyPr>
          <a:lstStyle/>
          <a:p>
            <a:r>
              <a:rPr lang="zh-CN" altLang="en-US" dirty="0" smtClean="0">
                <a:solidFill>
                  <a:srgbClr val="FF0000"/>
                </a:solidFill>
              </a:rPr>
              <a:t>设置凝固开始温度</a:t>
            </a:r>
            <a:endParaRPr lang="en-US" altLang="zh-CN" dirty="0" smtClean="0">
              <a:solidFill>
                <a:srgbClr val="FF0000"/>
              </a:solidFill>
            </a:endParaRPr>
          </a:p>
          <a:p>
            <a:r>
              <a:rPr lang="zh-CN" altLang="en-US" dirty="0">
                <a:solidFill>
                  <a:srgbClr val="FF0000"/>
                </a:solidFill>
              </a:rPr>
              <a:t>及步长</a:t>
            </a:r>
          </a:p>
        </p:txBody>
      </p:sp>
      <p:sp>
        <p:nvSpPr>
          <p:cNvPr id="7" name="TextBox 6"/>
          <p:cNvSpPr txBox="1"/>
          <p:nvPr/>
        </p:nvSpPr>
        <p:spPr>
          <a:xfrm>
            <a:off x="6170065" y="3161556"/>
            <a:ext cx="1800493" cy="369332"/>
          </a:xfrm>
          <a:prstGeom prst="rect">
            <a:avLst/>
          </a:prstGeom>
          <a:noFill/>
        </p:spPr>
        <p:txBody>
          <a:bodyPr wrap="none" rtlCol="0">
            <a:spAutoFit/>
          </a:bodyPr>
          <a:lstStyle/>
          <a:p>
            <a:r>
              <a:rPr lang="zh-CN" altLang="en-US" dirty="0" smtClean="0">
                <a:solidFill>
                  <a:srgbClr val="FF0000"/>
                </a:solidFill>
              </a:rPr>
              <a:t>设置凝固截止点</a:t>
            </a:r>
            <a:endParaRPr lang="zh-CN" altLang="en-US" dirty="0">
              <a:solidFill>
                <a:srgbClr val="FF0000"/>
              </a:solidFill>
            </a:endParaRPr>
          </a:p>
        </p:txBody>
      </p:sp>
      <p:sp>
        <p:nvSpPr>
          <p:cNvPr id="9" name="TextBox 8"/>
          <p:cNvSpPr txBox="1"/>
          <p:nvPr/>
        </p:nvSpPr>
        <p:spPr>
          <a:xfrm>
            <a:off x="6285480" y="3683288"/>
            <a:ext cx="2031325" cy="646331"/>
          </a:xfrm>
          <a:prstGeom prst="rect">
            <a:avLst/>
          </a:prstGeom>
          <a:noFill/>
        </p:spPr>
        <p:txBody>
          <a:bodyPr wrap="none" rtlCol="0">
            <a:spAutoFit/>
          </a:bodyPr>
          <a:lstStyle/>
          <a:p>
            <a:r>
              <a:rPr lang="zh-CN" altLang="en-US" dirty="0" smtClean="0">
                <a:solidFill>
                  <a:srgbClr val="FF0000"/>
                </a:solidFill>
              </a:rPr>
              <a:t>凝固之后铸铁基体</a:t>
            </a:r>
            <a:endParaRPr lang="en-US" altLang="zh-CN" dirty="0" smtClean="0">
              <a:solidFill>
                <a:srgbClr val="FF0000"/>
              </a:solidFill>
            </a:endParaRPr>
          </a:p>
          <a:p>
            <a:r>
              <a:rPr lang="zh-CN" altLang="en-US" dirty="0" smtClean="0">
                <a:solidFill>
                  <a:srgbClr val="FF0000"/>
                </a:solidFill>
              </a:rPr>
              <a:t>相的类型</a:t>
            </a:r>
            <a:endParaRPr lang="zh-CN" altLang="en-US" dirty="0">
              <a:solidFill>
                <a:srgbClr val="FF0000"/>
              </a:solidFill>
            </a:endParaRPr>
          </a:p>
        </p:txBody>
      </p:sp>
      <p:sp>
        <p:nvSpPr>
          <p:cNvPr id="10" name="矩形 9"/>
          <p:cNvSpPr/>
          <p:nvPr/>
        </p:nvSpPr>
        <p:spPr>
          <a:xfrm>
            <a:off x="3393660" y="4653136"/>
            <a:ext cx="2546490" cy="576064"/>
          </a:xfrm>
          <a:prstGeom prst="rect">
            <a:avLst/>
          </a:prstGeom>
          <a:solidFill>
            <a:schemeClr val="accent1">
              <a:alpha val="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3017" y="1402762"/>
            <a:ext cx="2106262" cy="38869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695191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476672"/>
            <a:ext cx="1415772" cy="461665"/>
          </a:xfrm>
          <a:prstGeom prst="rect">
            <a:avLst/>
          </a:prstGeom>
          <a:noFill/>
        </p:spPr>
        <p:txBody>
          <a:bodyPr wrap="none" rtlCol="0">
            <a:spAutoFit/>
          </a:bodyPr>
          <a:lstStyle/>
          <a:p>
            <a:r>
              <a:rPr lang="zh-CN" altLang="en-US" sz="2400" dirty="0" smtClean="0"/>
              <a:t>计算结果</a:t>
            </a:r>
            <a:endParaRPr lang="zh-CN" altLang="en-US" sz="2400"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1130073"/>
            <a:ext cx="7308304" cy="49044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矩形 3"/>
          <p:cNvSpPr/>
          <p:nvPr/>
        </p:nvSpPr>
        <p:spPr>
          <a:xfrm>
            <a:off x="2627784" y="5746493"/>
            <a:ext cx="936104" cy="288032"/>
          </a:xfrm>
          <a:prstGeom prst="rect">
            <a:avLst/>
          </a:prstGeom>
          <a:solidFill>
            <a:schemeClr val="accent1">
              <a:alpha val="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7584" y="1105235"/>
            <a:ext cx="7326716" cy="49292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0054" y="1130073"/>
            <a:ext cx="7345834" cy="49470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1"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31255" y="2814892"/>
            <a:ext cx="1790700" cy="324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2"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27584" y="1105236"/>
            <a:ext cx="7557061" cy="50866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3" name="Picture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76406" y="1056045"/>
            <a:ext cx="7859415" cy="49784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92218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099"/>
                                        </p:tgtEl>
                                        <p:attrNameLst>
                                          <p:attrName>style.visibility</p:attrName>
                                        </p:attrNameLst>
                                      </p:cBhvr>
                                      <p:to>
                                        <p:strVal val="visible"/>
                                      </p:to>
                                    </p:set>
                                    <p:animEffect transition="in" filter="fade">
                                      <p:cBhvr>
                                        <p:cTn id="7" dur="500"/>
                                        <p:tgtEl>
                                          <p:spTgt spid="4099"/>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4100"/>
                                        </p:tgtEl>
                                        <p:attrNameLst>
                                          <p:attrName>style.visibility</p:attrName>
                                        </p:attrNameLst>
                                      </p:cBhvr>
                                      <p:to>
                                        <p:strVal val="visible"/>
                                      </p:to>
                                    </p:set>
                                    <p:anim calcmode="lin" valueType="num">
                                      <p:cBhvr additive="base">
                                        <p:cTn id="12" dur="500" fill="hold"/>
                                        <p:tgtEl>
                                          <p:spTgt spid="4100"/>
                                        </p:tgtEl>
                                        <p:attrNameLst>
                                          <p:attrName>ppt_x</p:attrName>
                                        </p:attrNameLst>
                                      </p:cBhvr>
                                      <p:tavLst>
                                        <p:tav tm="0">
                                          <p:val>
                                            <p:strVal val="#ppt_x"/>
                                          </p:val>
                                        </p:tav>
                                        <p:tav tm="100000">
                                          <p:val>
                                            <p:strVal val="#ppt_x"/>
                                          </p:val>
                                        </p:tav>
                                      </p:tavLst>
                                    </p:anim>
                                    <p:anim calcmode="lin" valueType="num">
                                      <p:cBhvr additive="base">
                                        <p:cTn id="13" dur="500" fill="hold"/>
                                        <p:tgtEl>
                                          <p:spTgt spid="4100"/>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nodeType="clickEffect">
                                  <p:stCondLst>
                                    <p:cond delay="0"/>
                                  </p:stCondLst>
                                  <p:childTnLst>
                                    <p:set>
                                      <p:cBhvr>
                                        <p:cTn id="17" dur="1" fill="hold">
                                          <p:stCondLst>
                                            <p:cond delay="0"/>
                                          </p:stCondLst>
                                        </p:cTn>
                                        <p:tgtEl>
                                          <p:spTgt spid="4101"/>
                                        </p:tgtEl>
                                        <p:attrNameLst>
                                          <p:attrName>style.visibility</p:attrName>
                                        </p:attrNameLst>
                                      </p:cBhvr>
                                      <p:to>
                                        <p:strVal val="visible"/>
                                      </p:to>
                                    </p:set>
                                    <p:animEffect transition="in" filter="fade">
                                      <p:cBhvr>
                                        <p:cTn id="18" dur="1000"/>
                                        <p:tgtEl>
                                          <p:spTgt spid="4101"/>
                                        </p:tgtEl>
                                      </p:cBhvr>
                                    </p:animEffect>
                                    <p:anim calcmode="lin" valueType="num">
                                      <p:cBhvr>
                                        <p:cTn id="19" dur="1000" fill="hold"/>
                                        <p:tgtEl>
                                          <p:spTgt spid="4101"/>
                                        </p:tgtEl>
                                        <p:attrNameLst>
                                          <p:attrName>ppt_x</p:attrName>
                                        </p:attrNameLst>
                                      </p:cBhvr>
                                      <p:tavLst>
                                        <p:tav tm="0">
                                          <p:val>
                                            <p:strVal val="#ppt_x"/>
                                          </p:val>
                                        </p:tav>
                                        <p:tav tm="100000">
                                          <p:val>
                                            <p:strVal val="#ppt_x"/>
                                          </p:val>
                                        </p:tav>
                                      </p:tavLst>
                                    </p:anim>
                                    <p:anim calcmode="lin" valueType="num">
                                      <p:cBhvr>
                                        <p:cTn id="20" dur="1000" fill="hold"/>
                                        <p:tgtEl>
                                          <p:spTgt spid="4101"/>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4102"/>
                                        </p:tgtEl>
                                        <p:attrNameLst>
                                          <p:attrName>style.visibility</p:attrName>
                                        </p:attrNameLst>
                                      </p:cBhvr>
                                      <p:to>
                                        <p:strVal val="visible"/>
                                      </p:to>
                                    </p:set>
                                    <p:animEffect transition="in" filter="barn(inVertical)">
                                      <p:cBhvr>
                                        <p:cTn id="25" dur="500"/>
                                        <p:tgtEl>
                                          <p:spTgt spid="4102"/>
                                        </p:tgtEl>
                                      </p:cBhvr>
                                    </p:animEffect>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nodeType="clickEffect">
                                  <p:stCondLst>
                                    <p:cond delay="0"/>
                                  </p:stCondLst>
                                  <p:childTnLst>
                                    <p:set>
                                      <p:cBhvr>
                                        <p:cTn id="29" dur="1" fill="hold">
                                          <p:stCondLst>
                                            <p:cond delay="0"/>
                                          </p:stCondLst>
                                        </p:cTn>
                                        <p:tgtEl>
                                          <p:spTgt spid="4103"/>
                                        </p:tgtEl>
                                        <p:attrNameLst>
                                          <p:attrName>style.visibility</p:attrName>
                                        </p:attrNameLst>
                                      </p:cBhvr>
                                      <p:to>
                                        <p:strVal val="visible"/>
                                      </p:to>
                                    </p:set>
                                    <p:animEffect transition="in" filter="fade">
                                      <p:cBhvr>
                                        <p:cTn id="30" dur="1000"/>
                                        <p:tgtEl>
                                          <p:spTgt spid="4103"/>
                                        </p:tgtEl>
                                      </p:cBhvr>
                                    </p:animEffect>
                                    <p:anim calcmode="lin" valueType="num">
                                      <p:cBhvr>
                                        <p:cTn id="31" dur="1000" fill="hold"/>
                                        <p:tgtEl>
                                          <p:spTgt spid="4103"/>
                                        </p:tgtEl>
                                        <p:attrNameLst>
                                          <p:attrName>ppt_x</p:attrName>
                                        </p:attrNameLst>
                                      </p:cBhvr>
                                      <p:tavLst>
                                        <p:tav tm="0">
                                          <p:val>
                                            <p:strVal val="#ppt_x"/>
                                          </p:val>
                                        </p:tav>
                                        <p:tav tm="100000">
                                          <p:val>
                                            <p:strVal val="#ppt_x"/>
                                          </p:val>
                                        </p:tav>
                                      </p:tavLst>
                                    </p:anim>
                                    <p:anim calcmode="lin" valueType="num">
                                      <p:cBhvr>
                                        <p:cTn id="32" dur="1000" fill="hold"/>
                                        <p:tgtEl>
                                          <p:spTgt spid="410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548680"/>
            <a:ext cx="2789546" cy="523220"/>
          </a:xfrm>
          <a:prstGeom prst="rect">
            <a:avLst/>
          </a:prstGeom>
          <a:noFill/>
        </p:spPr>
        <p:txBody>
          <a:bodyPr wrap="none" rtlCol="0">
            <a:spAutoFit/>
          </a:bodyPr>
          <a:lstStyle/>
          <a:p>
            <a:r>
              <a:rPr lang="zh-CN" altLang="en-US" sz="2800" dirty="0" smtClean="0">
                <a:solidFill>
                  <a:srgbClr val="00B0F0"/>
                </a:solidFill>
              </a:rPr>
              <a:t>三</a:t>
            </a:r>
            <a:r>
              <a:rPr lang="en-US" altLang="zh-CN" sz="2800" dirty="0" smtClean="0">
                <a:solidFill>
                  <a:srgbClr val="00B0F0"/>
                </a:solidFill>
              </a:rPr>
              <a:t>.</a:t>
            </a:r>
            <a:r>
              <a:rPr lang="zh-CN" altLang="en-US" sz="2800" dirty="0">
                <a:solidFill>
                  <a:srgbClr val="00B0F0"/>
                </a:solidFill>
              </a:rPr>
              <a:t>机械性能</a:t>
            </a:r>
            <a:r>
              <a:rPr lang="zh-CN" altLang="en-US" sz="2800" dirty="0" smtClean="0">
                <a:solidFill>
                  <a:srgbClr val="00B0F0"/>
                </a:solidFill>
              </a:rPr>
              <a:t>计算</a:t>
            </a:r>
            <a:endParaRPr lang="zh-CN" altLang="en-US" sz="2800" dirty="0">
              <a:solidFill>
                <a:srgbClr val="00B0F0"/>
              </a:solidFill>
            </a:endParaRPr>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91680" y="1844824"/>
            <a:ext cx="5450731" cy="29256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矩形 3"/>
          <p:cNvSpPr/>
          <p:nvPr/>
        </p:nvSpPr>
        <p:spPr>
          <a:xfrm>
            <a:off x="1733238" y="3717032"/>
            <a:ext cx="1758641" cy="360040"/>
          </a:xfrm>
          <a:prstGeom prst="rect">
            <a:avLst/>
          </a:prstGeom>
          <a:solidFill>
            <a:schemeClr val="accent1">
              <a:alpha val="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TextBox 4"/>
          <p:cNvSpPr txBox="1"/>
          <p:nvPr/>
        </p:nvSpPr>
        <p:spPr>
          <a:xfrm>
            <a:off x="281945" y="3707740"/>
            <a:ext cx="1569660" cy="369332"/>
          </a:xfrm>
          <a:prstGeom prst="rect">
            <a:avLst/>
          </a:prstGeom>
          <a:noFill/>
        </p:spPr>
        <p:txBody>
          <a:bodyPr wrap="none" rtlCol="0">
            <a:spAutoFit/>
          </a:bodyPr>
          <a:lstStyle/>
          <a:p>
            <a:r>
              <a:rPr lang="zh-CN" altLang="en-US" dirty="0" smtClean="0">
                <a:solidFill>
                  <a:srgbClr val="FF0000"/>
                </a:solidFill>
              </a:rPr>
              <a:t>机械性能计算</a:t>
            </a:r>
            <a:endParaRPr lang="zh-CN" altLang="en-US" dirty="0">
              <a:solidFill>
                <a:srgbClr val="FF0000"/>
              </a:solidFill>
            </a:endParaRPr>
          </a:p>
        </p:txBody>
      </p:sp>
      <p:sp>
        <p:nvSpPr>
          <p:cNvPr id="6" name="矩形 5"/>
          <p:cNvSpPr/>
          <p:nvPr/>
        </p:nvSpPr>
        <p:spPr>
          <a:xfrm>
            <a:off x="3637703" y="3707740"/>
            <a:ext cx="2016224" cy="360040"/>
          </a:xfrm>
          <a:prstGeom prst="rect">
            <a:avLst/>
          </a:prstGeom>
          <a:solidFill>
            <a:schemeClr val="accent1">
              <a:alpha val="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TextBox 6"/>
          <p:cNvSpPr txBox="1"/>
          <p:nvPr/>
        </p:nvSpPr>
        <p:spPr>
          <a:xfrm>
            <a:off x="3491879" y="5013176"/>
            <a:ext cx="1800493" cy="369332"/>
          </a:xfrm>
          <a:prstGeom prst="rect">
            <a:avLst/>
          </a:prstGeom>
          <a:noFill/>
        </p:spPr>
        <p:txBody>
          <a:bodyPr wrap="none" rtlCol="0">
            <a:spAutoFit/>
          </a:bodyPr>
          <a:lstStyle/>
          <a:p>
            <a:r>
              <a:rPr lang="zh-CN" altLang="en-US" dirty="0" smtClean="0">
                <a:solidFill>
                  <a:srgbClr val="FF0000"/>
                </a:solidFill>
              </a:rPr>
              <a:t>硬度和抗张强度</a:t>
            </a:r>
            <a:endParaRPr lang="zh-CN" altLang="en-US" dirty="0">
              <a:solidFill>
                <a:srgbClr val="FF0000"/>
              </a:solidFill>
            </a:endParaRPr>
          </a:p>
        </p:txBody>
      </p:sp>
    </p:spTree>
    <p:extLst>
      <p:ext uri="{BB962C8B-B14F-4D97-AF65-F5344CB8AC3E}">
        <p14:creationId xmlns:p14="http://schemas.microsoft.com/office/powerpoint/2010/main" val="4570026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548680"/>
            <a:ext cx="2031325" cy="461665"/>
          </a:xfrm>
          <a:prstGeom prst="rect">
            <a:avLst/>
          </a:prstGeom>
          <a:noFill/>
        </p:spPr>
        <p:txBody>
          <a:bodyPr wrap="none" rtlCol="0">
            <a:spAutoFit/>
          </a:bodyPr>
          <a:lstStyle/>
          <a:p>
            <a:r>
              <a:rPr lang="zh-CN" altLang="en-US" sz="2400" dirty="0" smtClean="0"/>
              <a:t>参数设置界面</a:t>
            </a:r>
            <a:endParaRPr lang="zh-CN" altLang="en-US" sz="2400"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5214" y="1390672"/>
            <a:ext cx="5048250" cy="4048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矩形 3"/>
          <p:cNvSpPr/>
          <p:nvPr/>
        </p:nvSpPr>
        <p:spPr>
          <a:xfrm>
            <a:off x="3347864" y="2141194"/>
            <a:ext cx="3028166" cy="503185"/>
          </a:xfrm>
          <a:prstGeom prst="rect">
            <a:avLst/>
          </a:prstGeom>
          <a:solidFill>
            <a:schemeClr val="accent1">
              <a:alpha val="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TextBox 4"/>
          <p:cNvSpPr txBox="1"/>
          <p:nvPr/>
        </p:nvSpPr>
        <p:spPr>
          <a:xfrm>
            <a:off x="6603464" y="2141194"/>
            <a:ext cx="2023666" cy="646331"/>
          </a:xfrm>
          <a:prstGeom prst="rect">
            <a:avLst/>
          </a:prstGeom>
          <a:noFill/>
        </p:spPr>
        <p:txBody>
          <a:bodyPr wrap="square" rtlCol="0">
            <a:spAutoFit/>
          </a:bodyPr>
          <a:lstStyle/>
          <a:p>
            <a:r>
              <a:rPr lang="zh-CN" altLang="en-US" dirty="0" smtClean="0">
                <a:solidFill>
                  <a:srgbClr val="FF0000"/>
                </a:solidFill>
              </a:rPr>
              <a:t>只能计算两种铸铁类型</a:t>
            </a:r>
            <a:endParaRPr lang="zh-CN" altLang="en-US" dirty="0">
              <a:solidFill>
                <a:srgbClr val="FF0000"/>
              </a:solidFill>
            </a:endParaRPr>
          </a:p>
        </p:txBody>
      </p:sp>
      <p:sp>
        <p:nvSpPr>
          <p:cNvPr id="6" name="矩形 5"/>
          <p:cNvSpPr/>
          <p:nvPr/>
        </p:nvSpPr>
        <p:spPr>
          <a:xfrm>
            <a:off x="3346309" y="2924944"/>
            <a:ext cx="3029721" cy="360040"/>
          </a:xfrm>
          <a:prstGeom prst="rect">
            <a:avLst/>
          </a:prstGeom>
          <a:solidFill>
            <a:schemeClr val="accent1">
              <a:alpha val="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TextBox 6"/>
          <p:cNvSpPr txBox="1"/>
          <p:nvPr/>
        </p:nvSpPr>
        <p:spPr>
          <a:xfrm>
            <a:off x="6632925" y="2924944"/>
            <a:ext cx="1699298" cy="369332"/>
          </a:xfrm>
          <a:prstGeom prst="rect">
            <a:avLst/>
          </a:prstGeom>
          <a:noFill/>
        </p:spPr>
        <p:txBody>
          <a:bodyPr wrap="square" rtlCol="0">
            <a:spAutoFit/>
          </a:bodyPr>
          <a:lstStyle/>
          <a:p>
            <a:r>
              <a:rPr lang="zh-CN" altLang="en-US" dirty="0" smtClean="0">
                <a:solidFill>
                  <a:srgbClr val="FF0000"/>
                </a:solidFill>
              </a:rPr>
              <a:t>选择计算类型</a:t>
            </a:r>
            <a:endParaRPr lang="zh-CN" altLang="en-US" dirty="0">
              <a:solidFill>
                <a:srgbClr val="FF0000"/>
              </a:solidFill>
            </a:endParaRPr>
          </a:p>
        </p:txBody>
      </p:sp>
      <p:sp>
        <p:nvSpPr>
          <p:cNvPr id="8" name="矩形 7"/>
          <p:cNvSpPr/>
          <p:nvPr/>
        </p:nvSpPr>
        <p:spPr>
          <a:xfrm>
            <a:off x="3317844" y="3537012"/>
            <a:ext cx="3058186" cy="684076"/>
          </a:xfrm>
          <a:prstGeom prst="rect">
            <a:avLst/>
          </a:prstGeom>
          <a:solidFill>
            <a:schemeClr val="accent1">
              <a:alpha val="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TextBox 8"/>
          <p:cNvSpPr txBox="1"/>
          <p:nvPr/>
        </p:nvSpPr>
        <p:spPr>
          <a:xfrm>
            <a:off x="6637992" y="3574757"/>
            <a:ext cx="1689164" cy="646331"/>
          </a:xfrm>
          <a:prstGeom prst="rect">
            <a:avLst/>
          </a:prstGeom>
          <a:noFill/>
        </p:spPr>
        <p:txBody>
          <a:bodyPr wrap="square" rtlCol="0">
            <a:spAutoFit/>
          </a:bodyPr>
          <a:lstStyle/>
          <a:p>
            <a:r>
              <a:rPr lang="zh-CN" altLang="en-US" dirty="0" smtClean="0">
                <a:solidFill>
                  <a:srgbClr val="FF0000"/>
                </a:solidFill>
              </a:rPr>
              <a:t>选择铸铁产品的类型</a:t>
            </a:r>
            <a:endParaRPr lang="zh-CN" altLang="en-US" dirty="0">
              <a:solidFill>
                <a:srgbClr val="FF0000"/>
              </a:solidFill>
            </a:endParaRPr>
          </a:p>
        </p:txBody>
      </p:sp>
    </p:spTree>
    <p:extLst>
      <p:ext uri="{BB962C8B-B14F-4D97-AF65-F5344CB8AC3E}">
        <p14:creationId xmlns:p14="http://schemas.microsoft.com/office/powerpoint/2010/main" val="391516021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JMartPro-generalstee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PPT-model_Henry_v1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TotalTime>
  <Words>1173</Words>
  <Application>Microsoft Office PowerPoint</Application>
  <PresentationFormat>全屏显示(4:3)</PresentationFormat>
  <Paragraphs>141</Paragraphs>
  <Slides>19</Slides>
  <Notes>7</Notes>
  <HiddenSlides>0</HiddenSlides>
  <MMClips>0</MMClips>
  <ScaleCrop>false</ScaleCrop>
  <HeadingPairs>
    <vt:vector size="6" baseType="variant">
      <vt:variant>
        <vt:lpstr>主题</vt:lpstr>
      </vt:variant>
      <vt:variant>
        <vt:i4>3</vt:i4>
      </vt:variant>
      <vt:variant>
        <vt:lpstr>嵌入 OLE 服务器</vt:lpstr>
      </vt:variant>
      <vt:variant>
        <vt:i4>2</vt:i4>
      </vt:variant>
      <vt:variant>
        <vt:lpstr>幻灯片标题</vt:lpstr>
      </vt:variant>
      <vt:variant>
        <vt:i4>19</vt:i4>
      </vt:variant>
    </vt:vector>
  </HeadingPairs>
  <TitlesOfParts>
    <vt:vector size="24" baseType="lpstr">
      <vt:lpstr>Office 主题</vt:lpstr>
      <vt:lpstr>2_JMartPro-generalsteel</vt:lpstr>
      <vt:lpstr>PPT-model_Henry_v10</vt:lpstr>
      <vt:lpstr>公式</vt:lpstr>
      <vt:lpstr>Equation</vt:lpstr>
      <vt:lpstr>JMatPro铸铁模块介绍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更多资源请关注</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CnTech</dc:creator>
  <cp:lastModifiedBy>CnTech</cp:lastModifiedBy>
  <cp:revision>6</cp:revision>
  <dcterms:created xsi:type="dcterms:W3CDTF">2011-12-26T14:59:31Z</dcterms:created>
  <dcterms:modified xsi:type="dcterms:W3CDTF">2011-12-27T01:36:50Z</dcterms:modified>
</cp:coreProperties>
</file>