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9" r:id="rId2"/>
    <p:sldId id="387" r:id="rId3"/>
    <p:sldId id="388" r:id="rId4"/>
    <p:sldId id="392" r:id="rId5"/>
    <p:sldId id="393" r:id="rId6"/>
    <p:sldId id="394" r:id="rId7"/>
    <p:sldId id="395" r:id="rId8"/>
    <p:sldId id="396" r:id="rId9"/>
    <p:sldId id="397" r:id="rId10"/>
    <p:sldId id="398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0" autoAdjust="0"/>
    <p:restoredTop sz="95488" autoAdjust="0"/>
  </p:normalViewPr>
  <p:slideViewPr>
    <p:cSldViewPr>
      <p:cViewPr varScale="1">
        <p:scale>
          <a:sx n="92" d="100"/>
          <a:sy n="92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50A4A3B-A4BB-46EE-829B-35BBC131A649}" type="datetime1">
              <a:rPr lang="zh-CN" altLang="en-US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fld id="{56D47F1E-758F-424C-B731-691BC5D7B5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210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2104928-9AF3-4E62-A5E4-BA86B32D987F}" type="datetime1">
              <a:rPr lang="zh-CN" altLang="en-US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fld id="{9FB09A6F-CF84-42EA-843F-ECE56323C4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313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3ED3D2-9DEB-41F9-A6B9-008F9C6C4B11}" type="slidenum">
              <a:rPr lang="ru-RU" altLang="zh-CN"/>
              <a:pPr/>
              <a:t>4</a:t>
            </a:fld>
            <a:endParaRPr lang="ru-RU" altLang="zh-CN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85578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C6134C-6AC9-4E99-BA5B-D6FE617B790F}" type="slidenum">
              <a:rPr lang="ru-RU" altLang="zh-CN"/>
              <a:pPr/>
              <a:t>5</a:t>
            </a:fld>
            <a:endParaRPr lang="ru-RU" altLang="zh-CN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7922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8C8C1-50F0-4961-B549-9786E1F4D0E6}" type="slidenum">
              <a:rPr lang="ru-RU" altLang="zh-CN"/>
              <a:pPr/>
              <a:t>6</a:t>
            </a:fld>
            <a:endParaRPr lang="ru-RU" altLang="zh-CN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0509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AF942F-5B6D-4C78-A56C-72F3D82D5A28}" type="slidenum">
              <a:rPr lang="ru-RU" altLang="zh-CN"/>
              <a:pPr/>
              <a:t>7</a:t>
            </a:fld>
            <a:endParaRPr lang="ru-RU" altLang="zh-CN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fr-BE" altLang="zh-CN"/>
              <a:t>Upper pictures show the temperature distribution and the solidification interface for different time, it is not a dynamic simulation but steady simulation at different time, the dynamic simulation mode is not yet available but will be in the next release this year.</a:t>
            </a:r>
          </a:p>
          <a:p>
            <a:r>
              <a:rPr lang="fr-BE" altLang="zh-CN"/>
              <a:t>Lower pictures show the corresponding melt flow, the color is related to the velocity amplitude, it possible to show the velocity vector and the streamline using Paraview</a:t>
            </a:r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095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28DA72-FBB6-45C6-9027-3E04C3903A3E}" type="slidenum">
              <a:rPr lang="ru-RU" altLang="zh-CN"/>
              <a:pPr/>
              <a:t>8</a:t>
            </a:fld>
            <a:endParaRPr lang="ru-RU" altLang="zh-CN"/>
          </a:p>
        </p:txBody>
      </p:sp>
      <p:sp>
        <p:nvSpPr>
          <p:cNvPr id="305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5276" cy="4030663"/>
          </a:xfrm>
          <a:ln/>
        </p:spPr>
      </p:sp>
      <p:sp>
        <p:nvSpPr>
          <p:cNvPr id="3051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ln/>
        </p:spPr>
        <p:txBody>
          <a:bodyPr wrap="none" anchor="ctr"/>
          <a:lstStyle/>
          <a:p>
            <a:r>
              <a:rPr lang="fr-BE" altLang="zh-CN"/>
              <a:t>Because it a crystal, the stress is different depending the orientation of the crystal structure (A axis or C axis).</a:t>
            </a:r>
          </a:p>
          <a:p>
            <a:r>
              <a:rPr lang="fr-BE" altLang="zh-CN"/>
              <a:t>We calculate the stress (as a postprocessor, after the temperature calculation) for different orientation (see the next slide).</a:t>
            </a:r>
          </a:p>
          <a:p>
            <a:r>
              <a:rPr lang="fr-BE" altLang="zh-CN"/>
              <a:t>The stress for FEMAG-CZ/OX is also available.</a:t>
            </a:r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85419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150F0-003B-4301-9F58-36BD46408DF5}" type="slidenum">
              <a:rPr lang="ru-RU" altLang="zh-CN"/>
              <a:pPr/>
              <a:t>9</a:t>
            </a:fld>
            <a:endParaRPr lang="ru-RU" altLang="zh-CN"/>
          </a:p>
        </p:txBody>
      </p:sp>
      <p:sp>
        <p:nvSpPr>
          <p:cNvPr id="3072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5276" cy="4030663"/>
          </a:xfrm>
          <a:ln/>
        </p:spPr>
      </p:sp>
      <p:sp>
        <p:nvSpPr>
          <p:cNvPr id="3072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14891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137E878-14E3-430C-BCA9-569C4E71C086}" type="datetime1">
              <a:rPr lang="zh-CN" altLang="en-US" smtClean="0"/>
              <a:pPr>
                <a:defRPr/>
              </a:pPr>
              <a:t>2015/2/3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1B569-0E6B-440C-9330-71D95B59A0A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 descr="PPT-model-cover-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6350000"/>
            <a:ext cx="26638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中仿科技LOGO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副标题 2"/>
          <p:cNvSpPr txBox="1">
            <a:spLocks/>
          </p:cNvSpPr>
          <p:nvPr/>
        </p:nvSpPr>
        <p:spPr>
          <a:xfrm>
            <a:off x="1403350" y="4508500"/>
            <a:ext cx="6400800" cy="369888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mtClean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宋体" panose="02010600030101010101" pitchFamily="2" charset="-122"/>
              </a:rPr>
              <a:t>中仿科技</a:t>
            </a:r>
            <a:endParaRPr lang="en-US" altLang="zh-CN" smtClean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zh-CN" smtClean="0">
              <a:solidFill>
                <a:schemeClr val="bg1"/>
              </a:solidFill>
              <a:latin typeface="方正大黑简体" panose="03000509000000000000" pitchFamily="65" charset="-122"/>
              <a:ea typeface="方正大黑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1403350" y="5373688"/>
            <a:ext cx="6400800" cy="3683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5A06AC6-5AD5-40C1-A545-24F620F3A248}" type="datetime4">
              <a:rPr lang="en-US" altLang="zh-CN" smtClean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February 3, 2015</a:t>
            </a:fld>
            <a:endParaRPr lang="en-US" altLang="zh-CN" dirty="0" smtClean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369160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302829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PPT-model-cover-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 descr="4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89588"/>
            <a:ext cx="2192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62625"/>
            <a:ext cx="26638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1357322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6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89600" y="6334125"/>
            <a:ext cx="1790700" cy="661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14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4896544"/>
          </a:xfrm>
        </p:spPr>
        <p:txBody>
          <a:bodyPr/>
          <a:lstStyle>
            <a:lvl1pPr>
              <a:defRPr baseline="0">
                <a:ea typeface="华文楷体" pitchFamily="2" charset="-122"/>
              </a:defRPr>
            </a:lvl1pPr>
            <a:lvl2pPr>
              <a:defRPr baseline="0">
                <a:ea typeface="华文楷体" pitchFamily="2" charset="-122"/>
              </a:defRPr>
            </a:lvl2pPr>
            <a:lvl3pPr>
              <a:defRPr baseline="0">
                <a:ea typeface="华文楷体" pitchFamily="2" charset="-122"/>
              </a:defRPr>
            </a:lvl3pPr>
            <a:lvl4pPr>
              <a:defRPr baseline="0">
                <a:ea typeface="华文楷体" pitchFamily="2" charset="-122"/>
              </a:defRPr>
            </a:lvl4pPr>
            <a:lvl5pPr>
              <a:defRPr baseline="0"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730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89600" y="6334125"/>
            <a:ext cx="1790700" cy="661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14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4896544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Ø"/>
              <a:defRPr sz="2800" baseline="0">
                <a:ea typeface="华文楷体" pitchFamily="2" charset="-122"/>
              </a:defRPr>
            </a:lvl1pPr>
            <a:lvl2pPr marL="742950" indent="-285750" algn="l">
              <a:buFont typeface="Wingdings" panose="05000000000000000000" pitchFamily="2" charset="2"/>
              <a:buChar char="Ø"/>
              <a:defRPr sz="2400" baseline="0">
                <a:ea typeface="华文楷体" pitchFamily="2" charset="-122"/>
              </a:defRPr>
            </a:lvl2pPr>
            <a:lvl3pPr marL="1143000" indent="-228600" algn="l">
              <a:buFont typeface="Wingdings" panose="05000000000000000000" pitchFamily="2" charset="2"/>
              <a:buChar char="Ø"/>
              <a:defRPr sz="2000" baseline="0">
                <a:ea typeface="华文楷体" pitchFamily="2" charset="-122"/>
              </a:defRPr>
            </a:lvl3pPr>
            <a:lvl4pPr marL="1600200" indent="-228600" algn="l">
              <a:buFont typeface="Wingdings" panose="05000000000000000000" pitchFamily="2" charset="2"/>
              <a:buChar char="Ø"/>
              <a:defRPr sz="1800" baseline="0">
                <a:ea typeface="华文楷体" pitchFamily="2" charset="-122"/>
              </a:defRPr>
            </a:lvl4pPr>
            <a:lvl5pPr marL="2057400" indent="-228600" algn="l">
              <a:buFont typeface="Wingdings" panose="05000000000000000000" pitchFamily="2" charset="2"/>
              <a:buChar char="Ø"/>
              <a:defRPr sz="1800" baseline="0"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940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6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89600" y="6334125"/>
            <a:ext cx="1790700" cy="661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14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6016" y="1196752"/>
            <a:ext cx="3970784" cy="4896544"/>
          </a:xfrm>
        </p:spPr>
        <p:txBody>
          <a:bodyPr/>
          <a:lstStyle>
            <a:lvl1pPr>
              <a:defRPr baseline="0">
                <a:ea typeface="华文楷体" pitchFamily="2" charset="-122"/>
              </a:defRPr>
            </a:lvl1pPr>
            <a:lvl2pPr>
              <a:defRPr baseline="0">
                <a:ea typeface="华文楷体" pitchFamily="2" charset="-122"/>
              </a:defRPr>
            </a:lvl2pPr>
            <a:lvl3pPr>
              <a:defRPr baseline="0">
                <a:ea typeface="华文楷体" pitchFamily="2" charset="-122"/>
              </a:defRPr>
            </a:lvl3pPr>
            <a:lvl4pPr>
              <a:defRPr baseline="0">
                <a:ea typeface="华文楷体" pitchFamily="2" charset="-122"/>
              </a:defRPr>
            </a:lvl4pPr>
            <a:lvl5pPr>
              <a:defRPr baseline="0">
                <a:ea typeface="华文楷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74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9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800" b="1" i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800" b="1" i="1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5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7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836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5" name="Picture 3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BA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9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4" name="Picture 8" descr="中仿科技LOGO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 descr="PPT-Model_Henry_20110224 副本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877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  <a:p>
            <a:pPr algn="ctr" eaLnBrk="1" hangingPunct="1">
              <a:defRPr/>
            </a:pPr>
            <a:endParaRPr lang="en-US" altLang="zh-CN" sz="280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6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PPT-Model_Henry_20110224 副本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7293"/>
            <a:ext cx="8229600" cy="48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5689600" y="6334125"/>
            <a:ext cx="1790700" cy="447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仿  真  智  领  创  新</a:t>
            </a:r>
            <a:endParaRPr lang="en-US" altLang="zh-CN" sz="14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90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Simulating  inspires  innovation</a:t>
            </a:r>
          </a:p>
        </p:txBody>
      </p:sp>
      <p:pic>
        <p:nvPicPr>
          <p:cNvPr id="1030" name="Picture 3" descr="中仿科技LOGO 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26" r:id="rId3"/>
    <p:sldLayoutId id="2147483723" r:id="rId4"/>
    <p:sldLayoutId id="2147483716" r:id="rId5"/>
    <p:sldLayoutId id="2147483717" r:id="rId6"/>
    <p:sldLayoutId id="2147483720" r:id="rId7"/>
    <p:sldLayoutId id="2147483721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 baseline="0">
          <a:solidFill>
            <a:srgbClr val="0070C0"/>
          </a:solidFill>
          <a:latin typeface="Times New Roman" pitchFamily="18" charset="0"/>
          <a:ea typeface="黑体" pitchFamily="49" charset="-122"/>
          <a:cs typeface="黑体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黑体" charset="0"/>
          <a:ea typeface="黑体" charset="0"/>
          <a:cs typeface="黑体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 baseline="0">
          <a:solidFill>
            <a:srgbClr val="005BAC"/>
          </a:solidFill>
          <a:latin typeface="Times New Roman" pitchFamily="18" charset="0"/>
          <a:ea typeface="华文楷体" pitchFamily="2" charset="-122"/>
          <a:cs typeface="仿宋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emag.cntech.com.cn/" TargetMode="External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i.cntech.com.cn/" TargetMode="External"/><Relationship Id="rId5" Type="http://schemas.openxmlformats.org/officeDocument/2006/relationships/hyperlink" Target="http://events.cntech.com.cn/" TargetMode="External"/><Relationship Id="rId4" Type="http://schemas.openxmlformats.org/officeDocument/2006/relationships/hyperlink" Target="http://www.femag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FEMAG </a:t>
            </a:r>
            <a:r>
              <a:rPr lang="zh-CN" altLang="en-US" dirty="0"/>
              <a:t>模拟</a:t>
            </a:r>
            <a:r>
              <a:rPr lang="en-US" altLang="zh-CN" dirty="0" smtClean="0"/>
              <a:t>HEM</a:t>
            </a:r>
            <a:r>
              <a:rPr lang="zh-CN" altLang="en-US" dirty="0" smtClean="0"/>
              <a:t>法蓝宝石晶体生长</a:t>
            </a:r>
            <a:endParaRPr lang="en-US" altLang="zh-CN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技术部</a:t>
            </a:r>
          </a:p>
        </p:txBody>
      </p:sp>
    </p:spTree>
    <p:extLst>
      <p:ext uri="{BB962C8B-B14F-4D97-AF65-F5344CB8AC3E}">
        <p14:creationId xmlns:p14="http://schemas.microsoft.com/office/powerpoint/2010/main" val="6559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1275093"/>
            <a:ext cx="3888432" cy="32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zh-CN" altLang="en-US" sz="2000" b="1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仿科技：</a:t>
            </a:r>
            <a:endParaRPr lang="en-US" altLang="zh-CN" sz="2000" b="1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3"/>
              </a:rPr>
              <a:t>http://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3"/>
              </a:rPr>
              <a:t>femag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3"/>
              </a:rPr>
              <a:t>.cntech.com.cn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4"/>
              </a:rPr>
              <a:t>http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4"/>
              </a:rPr>
              <a:t>://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4"/>
              </a:rPr>
              <a:t>www.femag.cn</a:t>
            </a:r>
            <a:endParaRPr lang="en-US" altLang="zh-CN" sz="2000" b="1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marL="36000" eaLnBrk="1" hangingPunct="1">
              <a:lnSpc>
                <a:spcPct val="114000"/>
              </a:lnSpc>
            </a:pP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市场活动：</a:t>
            </a:r>
            <a:endParaRPr lang="en-US" altLang="zh-CN" sz="2000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http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://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events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5"/>
              </a:rPr>
              <a:t>.cntech.com.cn</a:t>
            </a:r>
            <a:endParaRPr lang="en-US" altLang="zh-CN" sz="2000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marL="36000" eaLnBrk="1" hangingPunct="1">
              <a:lnSpc>
                <a:spcPct val="114000"/>
              </a:lnSpc>
            </a:pPr>
            <a:r>
              <a:rPr lang="zh-CN" altLang="en-US" sz="2000" b="1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中</a:t>
            </a: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仿社区：</a:t>
            </a:r>
            <a:endParaRPr lang="en-US" altLang="zh-CN" sz="2000" dirty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indent="457200" eaLnBrk="1" hangingPunct="1">
              <a:lnSpc>
                <a:spcPct val="114000"/>
              </a:lnSpc>
            </a:pP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http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://</a:t>
            </a:r>
            <a:r>
              <a:rPr lang="en-US" altLang="zh-CN" sz="2000" dirty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i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  <a:hlinkClick r:id="rId6"/>
              </a:rPr>
              <a:t>.cntech.com.cn</a:t>
            </a:r>
            <a:r>
              <a:rPr lang="en-US" altLang="zh-CN" sz="2000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000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marL="36000" eaLnBrk="1" hangingPunct="1">
              <a:lnSpc>
                <a:spcPct val="114000"/>
              </a:lnSpc>
            </a:pPr>
            <a:r>
              <a:rPr lang="en-US" altLang="zh-CN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FEMAG QQ</a:t>
            </a:r>
            <a:r>
              <a:rPr lang="zh-CN" altLang="en-US" sz="2000" b="1" dirty="0" smtClean="0">
                <a:solidFill>
                  <a:srgbClr val="005BAC"/>
                </a:solidFill>
                <a:latin typeface="华文楷体" pitchFamily="2" charset="-122"/>
                <a:ea typeface="华文楷体" pitchFamily="2" charset="-122"/>
              </a:rPr>
              <a:t>交流群：</a:t>
            </a:r>
            <a:endParaRPr lang="en-US" altLang="zh-CN" sz="2000" b="1" dirty="0" smtClean="0">
              <a:solidFill>
                <a:srgbClr val="005BAC"/>
              </a:solidFill>
              <a:latin typeface="华文楷体" pitchFamily="2" charset="-122"/>
              <a:ea typeface="华文楷体" pitchFamily="2" charset="-122"/>
            </a:endParaRPr>
          </a:p>
          <a:p>
            <a:pPr marL="36000" indent="457200" eaLnBrk="1" hangingPunct="1">
              <a:lnSpc>
                <a:spcPct val="114000"/>
              </a:lnSpc>
            </a:pPr>
            <a:r>
              <a:rPr lang="en-US" altLang="zh-CN" sz="20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250748997</a:t>
            </a:r>
            <a:endParaRPr lang="en-US" altLang="zh-CN" sz="2000" b="1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更多资源请关注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96" y="1412776"/>
            <a:ext cx="288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32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FEMAG/HEM&amp;VB</a:t>
            </a:r>
            <a:r>
              <a:rPr lang="zh-CN" altLang="en-US" dirty="0" smtClean="0"/>
              <a:t>软件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4896544"/>
          </a:xfrm>
        </p:spPr>
        <p:txBody>
          <a:bodyPr/>
          <a:lstStyle/>
          <a:p>
            <a:pPr algn="just"/>
            <a:r>
              <a:rPr lang="zh-CN" altLang="en-US" dirty="0" smtClean="0"/>
              <a:t>本案例基于</a:t>
            </a:r>
            <a:r>
              <a:rPr lang="en-US" altLang="zh-CN" dirty="0" smtClean="0"/>
              <a:t>FEMAG</a:t>
            </a:r>
            <a:r>
              <a:rPr lang="zh-CN" altLang="en-US" dirty="0" smtClean="0"/>
              <a:t>软件专门的</a:t>
            </a:r>
            <a:r>
              <a:rPr lang="en-US" altLang="zh-CN" dirty="0" smtClean="0"/>
              <a:t>FEMAG/HEM</a:t>
            </a:r>
            <a:r>
              <a:rPr lang="zh-CN" altLang="en-US" dirty="0" smtClean="0"/>
              <a:t>模块模拟计算</a:t>
            </a:r>
            <a:r>
              <a:rPr lang="en-US" altLang="zh-CN" dirty="0" smtClean="0"/>
              <a:t>HEM</a:t>
            </a:r>
            <a:r>
              <a:rPr lang="zh-CN" altLang="en-US" dirty="0" smtClean="0"/>
              <a:t>法制备蓝宝石晶体工艺过程</a:t>
            </a:r>
            <a:endParaRPr lang="en-US" altLang="zh-CN" dirty="0" smtClean="0"/>
          </a:p>
          <a:p>
            <a:pPr algn="just"/>
            <a:endParaRPr lang="en-US" altLang="zh-CN" sz="1800" dirty="0" smtClean="0"/>
          </a:p>
          <a:p>
            <a:pPr algn="just"/>
            <a:r>
              <a:rPr lang="zh-CN" altLang="en-US" sz="1800" dirty="0" smtClean="0"/>
              <a:t>用于模拟热交换</a:t>
            </a:r>
            <a:r>
              <a:rPr lang="zh-CN" altLang="en-US" sz="1800" dirty="0"/>
              <a:t>法（</a:t>
            </a:r>
            <a:r>
              <a:rPr lang="en-US" altLang="zh-CN" sz="1800" dirty="0"/>
              <a:t>Heat Exchange </a:t>
            </a:r>
            <a:r>
              <a:rPr lang="en-US" altLang="zh-CN" sz="1800" dirty="0" smtClean="0"/>
              <a:t>Method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HEM</a:t>
            </a:r>
            <a:r>
              <a:rPr lang="zh-CN" altLang="en-US" sz="1800" dirty="0" smtClean="0"/>
              <a:t>）工艺过程</a:t>
            </a:r>
            <a:endParaRPr lang="zh-CN" altLang="en-US" sz="1800" dirty="0"/>
          </a:p>
          <a:p>
            <a:pPr lvl="1" algn="just"/>
            <a:r>
              <a:rPr lang="zh-CN" altLang="en-US" sz="1600" dirty="0"/>
              <a:t>多用于蓝宝石、白宝石等晶体生长</a:t>
            </a:r>
            <a:r>
              <a:rPr lang="zh-CN" altLang="en-US" sz="1600" dirty="0" smtClean="0"/>
              <a:t>过过程</a:t>
            </a:r>
            <a:endParaRPr lang="en-US" altLang="zh-CN" sz="1600" dirty="0"/>
          </a:p>
          <a:p>
            <a:pPr algn="just"/>
            <a:r>
              <a:rPr lang="zh-CN" altLang="en-US" sz="1800" dirty="0"/>
              <a:t>用于模拟垂直</a:t>
            </a:r>
            <a:r>
              <a:rPr lang="zh-CN" altLang="en-US" sz="1800" dirty="0" smtClean="0"/>
              <a:t>布里兹曼法（</a:t>
            </a:r>
            <a:r>
              <a:rPr lang="en-US" altLang="zh-CN" sz="1800" dirty="0" smtClean="0"/>
              <a:t>Vertical Bridgman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VB</a:t>
            </a:r>
            <a:r>
              <a:rPr lang="zh-CN" altLang="en-US" sz="1800" dirty="0" smtClean="0"/>
              <a:t>）和</a:t>
            </a:r>
            <a:r>
              <a:rPr lang="zh-CN" altLang="en-US" sz="1800" dirty="0"/>
              <a:t>垂直梯度凝固</a:t>
            </a:r>
            <a:r>
              <a:rPr lang="zh-CN" altLang="en-US" sz="1800" dirty="0" smtClean="0"/>
              <a:t>法（</a:t>
            </a:r>
            <a:r>
              <a:rPr lang="en-US" altLang="zh-CN" sz="1800" dirty="0" smtClean="0"/>
              <a:t>Vertical </a:t>
            </a:r>
            <a:r>
              <a:rPr lang="en-US" altLang="zh-CN" sz="1800" dirty="0"/>
              <a:t>Gradient </a:t>
            </a:r>
            <a:r>
              <a:rPr lang="en-US" altLang="zh-CN" sz="1800" dirty="0" smtClean="0"/>
              <a:t>Freeze</a:t>
            </a:r>
            <a:r>
              <a:rPr lang="zh-CN" altLang="en-US" sz="1800" dirty="0"/>
              <a:t>，</a:t>
            </a:r>
            <a:r>
              <a:rPr lang="en-US" altLang="zh-CN" sz="1800" dirty="0" smtClean="0"/>
              <a:t>VGF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lvl="1" algn="just"/>
            <a:r>
              <a:rPr lang="zh-CN" altLang="en-US" sz="1600" dirty="0" smtClean="0"/>
              <a:t>可</a:t>
            </a:r>
            <a:r>
              <a:rPr lang="zh-CN" altLang="en-US" sz="1600" dirty="0"/>
              <a:t>模拟</a:t>
            </a:r>
            <a:r>
              <a:rPr lang="en-US" altLang="zh-CN" sz="1600" dirty="0" err="1"/>
              <a:t>GaAs</a:t>
            </a:r>
            <a:r>
              <a:rPr lang="zh-CN" altLang="en-US" sz="1600" dirty="0"/>
              <a:t>、</a:t>
            </a:r>
            <a:r>
              <a:rPr lang="en-US" altLang="zh-CN" sz="1600" dirty="0" err="1"/>
              <a:t>CdTe</a:t>
            </a:r>
            <a:r>
              <a:rPr lang="zh-CN" altLang="en-US" sz="1600" dirty="0"/>
              <a:t>等晶体的</a:t>
            </a:r>
            <a:r>
              <a:rPr lang="en-US" altLang="zh-CN" sz="1600" dirty="0"/>
              <a:t>VB/VGF</a:t>
            </a:r>
            <a:r>
              <a:rPr lang="zh-CN" altLang="en-US" sz="1600" dirty="0"/>
              <a:t>法生长工艺过程</a:t>
            </a:r>
          </a:p>
          <a:p>
            <a:pPr algn="just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3048" r="17659"/>
          <a:stretch/>
        </p:blipFill>
        <p:spPr>
          <a:xfrm>
            <a:off x="6870443" y="1124744"/>
            <a:ext cx="1872000" cy="2763242"/>
          </a:xfrm>
          <a:prstGeom prst="rect">
            <a:avLst/>
          </a:prstGeom>
        </p:spPr>
      </p:pic>
      <p:pic>
        <p:nvPicPr>
          <p:cNvPr id="5" name="Picture 3" descr="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91"/>
          <a:stretch>
            <a:fillRect/>
          </a:stretch>
        </p:blipFill>
        <p:spPr bwMode="auto">
          <a:xfrm>
            <a:off x="5004048" y="2962679"/>
            <a:ext cx="1800000" cy="29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中仿科技LOGO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FEMAG</a:t>
            </a:r>
            <a:r>
              <a:rPr lang="zh-CN" altLang="en-US" dirty="0" smtClean="0"/>
              <a:t>总体框架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wxfemag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geotool</a:t>
            </a:r>
            <a:r>
              <a:rPr lang="en-US" altLang="zh-CN" dirty="0" smtClean="0"/>
              <a:t> </a:t>
            </a:r>
          </a:p>
          <a:p>
            <a:pPr lvl="2"/>
            <a:r>
              <a:rPr lang="en-US" altLang="zh-CN" dirty="0" err="1" smtClean="0"/>
              <a:t>furgeo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crygeo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inimesh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setmesh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wxcregeo</a:t>
            </a:r>
            <a:endParaRPr lang="en-US" altLang="zh-CN" dirty="0" smtClean="0"/>
          </a:p>
          <a:p>
            <a:r>
              <a:rPr lang="en-US" altLang="zh-CN" dirty="0" err="1" smtClean="0"/>
              <a:t>wxfemag</a:t>
            </a:r>
            <a:endParaRPr lang="en-US" altLang="zh-CN" dirty="0" smtClean="0"/>
          </a:p>
          <a:p>
            <a:pPr lvl="1"/>
            <a:r>
              <a:rPr lang="en-US" altLang="zh-CN" dirty="0" err="1"/>
              <a:t>algview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Postprocess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ParaView</a:t>
            </a:r>
            <a:endParaRPr lang="en-US" altLang="zh-CN" dirty="0" smtClean="0"/>
          </a:p>
          <a:p>
            <a:pPr lvl="2"/>
            <a:r>
              <a:rPr lang="en-US" altLang="zh-CN" dirty="0" err="1"/>
              <a:t>tecplot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2483768" y="2132856"/>
            <a:ext cx="288032" cy="7200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843808" y="2348880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几何建模</a:t>
            </a:r>
            <a:endParaRPr lang="zh-CN" altLang="en-US" sz="1800" dirty="0"/>
          </a:p>
        </p:txBody>
      </p:sp>
      <p:sp>
        <p:nvSpPr>
          <p:cNvPr id="13" name="圆角矩形 12"/>
          <p:cNvSpPr/>
          <p:nvPr/>
        </p:nvSpPr>
        <p:spPr>
          <a:xfrm>
            <a:off x="2843808" y="2996952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网格剖分</a:t>
            </a:r>
            <a:endParaRPr lang="zh-CN" altLang="en-US" sz="1800" dirty="0"/>
          </a:p>
        </p:txBody>
      </p:sp>
      <p:sp>
        <p:nvSpPr>
          <p:cNvPr id="14" name="圆角矩形 13"/>
          <p:cNvSpPr/>
          <p:nvPr/>
        </p:nvSpPr>
        <p:spPr>
          <a:xfrm>
            <a:off x="2843808" y="3356992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物理模型</a:t>
            </a:r>
            <a:endParaRPr lang="zh-CN" altLang="en-US" sz="1800" dirty="0"/>
          </a:p>
        </p:txBody>
      </p:sp>
      <p:sp>
        <p:nvSpPr>
          <p:cNvPr id="15" name="圆角矩形 14"/>
          <p:cNvSpPr/>
          <p:nvPr/>
        </p:nvSpPr>
        <p:spPr>
          <a:xfrm>
            <a:off x="4644008" y="4149080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求解</a:t>
            </a:r>
            <a:endParaRPr lang="zh-CN" altLang="en-US" sz="1800" dirty="0"/>
          </a:p>
        </p:txBody>
      </p:sp>
      <p:sp>
        <p:nvSpPr>
          <p:cNvPr id="16" name="圆角矩形 15"/>
          <p:cNvSpPr/>
          <p:nvPr/>
        </p:nvSpPr>
        <p:spPr>
          <a:xfrm>
            <a:off x="4644008" y="4509120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后处理</a:t>
            </a:r>
          </a:p>
        </p:txBody>
      </p:sp>
      <p:sp>
        <p:nvSpPr>
          <p:cNvPr id="17" name="右大括号 16"/>
          <p:cNvSpPr/>
          <p:nvPr/>
        </p:nvSpPr>
        <p:spPr>
          <a:xfrm>
            <a:off x="4211960" y="2521690"/>
            <a:ext cx="288032" cy="97931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644008" y="2852936"/>
            <a:ext cx="12616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前处理</a:t>
            </a:r>
          </a:p>
        </p:txBody>
      </p:sp>
      <p:cxnSp>
        <p:nvCxnSpPr>
          <p:cNvPr id="7" name="直接箭头连接符 6"/>
          <p:cNvCxnSpPr>
            <a:stCxn id="18" idx="2"/>
            <a:endCxn id="15" idx="0"/>
          </p:cNvCxnSpPr>
          <p:nvPr/>
        </p:nvCxnSpPr>
        <p:spPr>
          <a:xfrm>
            <a:off x="5274816" y="3140968"/>
            <a:ext cx="0" cy="10081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炉体</a:t>
            </a:r>
            <a:r>
              <a:rPr lang="en-US" altLang="zh-CN" dirty="0" smtClean="0"/>
              <a:t>CAD</a:t>
            </a:r>
            <a:r>
              <a:rPr lang="zh-CN" altLang="en-US" dirty="0" smtClean="0"/>
              <a:t>建模</a:t>
            </a:r>
            <a:endParaRPr lang="zh-CN" altLang="en-US" dirty="0"/>
          </a:p>
        </p:txBody>
      </p:sp>
      <p:pic>
        <p:nvPicPr>
          <p:cNvPr id="8" name="Picture 5" descr="furge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027" y="1196975"/>
            <a:ext cx="575338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elt_temperature_fro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692696"/>
            <a:ext cx="5194920" cy="51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全局温度分布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炉体全局温度分布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热辐射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热传导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热对流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zh-CN" altLang="en-US" dirty="0" smtClean="0"/>
              <a:t>可以选择是否考虑炉室内气体的影响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52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速度场分布</a:t>
            </a:r>
            <a:endParaRPr lang="zh-CN" altLang="en-US" dirty="0"/>
          </a:p>
        </p:txBody>
      </p:sp>
      <p:pic>
        <p:nvPicPr>
          <p:cNvPr id="11" name="Picture 5" descr="melt_velocity_fro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052736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melt_velocity_x_normal_sl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554162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1763688" y="5610447"/>
            <a:ext cx="1651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bIns="46800">
            <a:spAutoFit/>
          </a:bodyPr>
          <a:lstStyle>
            <a:lvl1pPr marL="2286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fr-BE" altLang="zh-CN" sz="1800" dirty="0">
                <a:solidFill>
                  <a:srgbClr val="333366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Melt convection </a:t>
            </a:r>
            <a:endParaRPr lang="fr-FR" altLang="zh-CN" sz="1800" dirty="0">
              <a:solidFill>
                <a:srgbClr val="333366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5391150" y="5591762"/>
            <a:ext cx="2552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bIns="46800">
            <a:spAutoFit/>
          </a:bodyPr>
          <a:lstStyle>
            <a:lvl1pPr marL="2286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fr-BE" altLang="zh-CN" sz="1800" dirty="0">
                <a:solidFill>
                  <a:srgbClr val="333366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Detail of melt convection </a:t>
            </a:r>
            <a:endParaRPr lang="fr-FR" altLang="zh-CN" sz="1800" dirty="0">
              <a:solidFill>
                <a:srgbClr val="333366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5" name="Group 5"/>
          <p:cNvGrpSpPr>
            <a:grpSpLocks/>
          </p:cNvGrpSpPr>
          <p:nvPr/>
        </p:nvGrpSpPr>
        <p:grpSpPr bwMode="auto">
          <a:xfrm>
            <a:off x="468313" y="3716338"/>
            <a:ext cx="8391525" cy="1676400"/>
            <a:chOff x="0" y="2556"/>
            <a:chExt cx="5286" cy="1056"/>
          </a:xfrm>
        </p:grpSpPr>
        <p:pic>
          <p:nvPicPr>
            <p:cNvPr id="302086" name="Picture 6" descr="velocity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56"/>
              <a:ext cx="1590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087" name="Picture 7" descr="velocity_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2556"/>
              <a:ext cx="1590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088" name="Picture 8" descr="velocity_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2556"/>
              <a:ext cx="1590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089" name="Picture 9" descr="velocity_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556"/>
              <a:ext cx="1590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2090" name="Group 10"/>
          <p:cNvGrpSpPr>
            <a:grpSpLocks/>
          </p:cNvGrpSpPr>
          <p:nvPr/>
        </p:nvGrpSpPr>
        <p:grpSpPr bwMode="auto">
          <a:xfrm>
            <a:off x="188913" y="1916113"/>
            <a:ext cx="8920162" cy="1800225"/>
            <a:chOff x="119" y="890"/>
            <a:chExt cx="5619" cy="1134"/>
          </a:xfrm>
        </p:grpSpPr>
        <p:pic>
          <p:nvPicPr>
            <p:cNvPr id="302091" name="Picture 11" descr="temperature_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890"/>
              <a:ext cx="1854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092" name="Picture 12" descr="temperature_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4"/>
            <a:stretch>
              <a:fillRect/>
            </a:stretch>
          </p:blipFill>
          <p:spPr bwMode="auto">
            <a:xfrm>
              <a:off x="1645" y="890"/>
              <a:ext cx="1583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093" name="Picture 13" descr="temperature_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4"/>
            <a:stretch>
              <a:fillRect/>
            </a:stretch>
          </p:blipFill>
          <p:spPr bwMode="auto">
            <a:xfrm>
              <a:off x="2900" y="890"/>
              <a:ext cx="1583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094" name="Picture 14" descr="temperature_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4"/>
            <a:stretch>
              <a:fillRect/>
            </a:stretch>
          </p:blipFill>
          <p:spPr bwMode="auto">
            <a:xfrm>
              <a:off x="4155" y="890"/>
              <a:ext cx="1583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095" name="Rectangle 15"/>
            <p:cNvSpPr>
              <a:spLocks noChangeArrowheads="1"/>
            </p:cNvSpPr>
            <p:nvPr/>
          </p:nvSpPr>
          <p:spPr bwMode="auto">
            <a:xfrm>
              <a:off x="1073" y="1436"/>
              <a:ext cx="193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02096" name="Rectangle 16"/>
            <p:cNvSpPr>
              <a:spLocks noChangeArrowheads="1"/>
            </p:cNvSpPr>
            <p:nvPr/>
          </p:nvSpPr>
          <p:spPr bwMode="auto">
            <a:xfrm>
              <a:off x="1073" y="1407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endParaRPr lang="fr-FR" altLang="zh-CN" sz="1800">
                <a:solidFill>
                  <a:schemeClr val="tx1"/>
                </a:solidFill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302097" name="Rectangle 17"/>
            <p:cNvSpPr>
              <a:spLocks noChangeArrowheads="1"/>
            </p:cNvSpPr>
            <p:nvPr/>
          </p:nvSpPr>
          <p:spPr bwMode="auto">
            <a:xfrm>
              <a:off x="1073" y="1436"/>
              <a:ext cx="193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02098" name="Rectangle 18"/>
            <p:cNvSpPr>
              <a:spLocks noChangeArrowheads="1"/>
            </p:cNvSpPr>
            <p:nvPr/>
          </p:nvSpPr>
          <p:spPr bwMode="auto">
            <a:xfrm>
              <a:off x="1073" y="1436"/>
              <a:ext cx="167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02099" name="Rectangle 19"/>
            <p:cNvSpPr>
              <a:spLocks noChangeArrowheads="1"/>
            </p:cNvSpPr>
            <p:nvPr/>
          </p:nvSpPr>
          <p:spPr bwMode="auto">
            <a:xfrm>
              <a:off x="1073" y="1436"/>
              <a:ext cx="193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02100" name="Rectangle 20"/>
            <p:cNvSpPr>
              <a:spLocks noChangeArrowheads="1"/>
            </p:cNvSpPr>
            <p:nvPr/>
          </p:nvSpPr>
          <p:spPr bwMode="auto">
            <a:xfrm>
              <a:off x="1073" y="1436"/>
              <a:ext cx="167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02101" name="Rectangle 21"/>
            <p:cNvSpPr>
              <a:spLocks noChangeArrowheads="1"/>
            </p:cNvSpPr>
            <p:nvPr/>
          </p:nvSpPr>
          <p:spPr bwMode="auto">
            <a:xfrm>
              <a:off x="1073" y="1436"/>
              <a:ext cx="193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302102" name="Rectangle 22"/>
            <p:cNvSpPr>
              <a:spLocks noChangeArrowheads="1"/>
            </p:cNvSpPr>
            <p:nvPr/>
          </p:nvSpPr>
          <p:spPr bwMode="auto">
            <a:xfrm>
              <a:off x="1073" y="1436"/>
              <a:ext cx="167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02104" name="Text Box 24"/>
          <p:cNvSpPr txBox="1">
            <a:spLocks noChangeArrowheads="1"/>
          </p:cNvSpPr>
          <p:nvPr/>
        </p:nvSpPr>
        <p:spPr bwMode="auto">
          <a:xfrm>
            <a:off x="1054645" y="1544600"/>
            <a:ext cx="207749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bIns="46800">
            <a:spAutoFit/>
          </a:bodyPr>
          <a:lstStyle>
            <a:lvl1pPr marL="2286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zh-CN" altLang="en-US" sz="1800" dirty="0" smtClean="0">
                <a:solidFill>
                  <a:srgbClr val="333366"/>
                </a:solidFill>
                <a:latin typeface="+mn-ea"/>
                <a:ea typeface="+mn-ea"/>
                <a:cs typeface="Arial" panose="020B0604020202020204" pitchFamily="34" charset="0"/>
              </a:rPr>
              <a:t>不同时刻温度场分布</a:t>
            </a:r>
            <a:endParaRPr lang="fr-FR" altLang="zh-CN" sz="1800" dirty="0">
              <a:solidFill>
                <a:srgbClr val="33336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2105" name="Text Box 25"/>
          <p:cNvSpPr txBox="1">
            <a:spLocks noChangeArrowheads="1"/>
          </p:cNvSpPr>
          <p:nvPr/>
        </p:nvSpPr>
        <p:spPr bwMode="auto">
          <a:xfrm>
            <a:off x="5796136" y="5392738"/>
            <a:ext cx="253915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6800" rIns="0" bIns="46800">
            <a:spAutoFit/>
          </a:bodyPr>
          <a:lstStyle>
            <a:lvl1pPr marL="2286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zh-CN" altLang="en-US" sz="1800" dirty="0" smtClean="0">
                <a:solidFill>
                  <a:srgbClr val="333366"/>
                </a:solidFill>
                <a:latin typeface="+mn-ea"/>
                <a:ea typeface="+mn-ea"/>
                <a:cs typeface="Arial" panose="020B0604020202020204" pitchFamily="34" charset="0"/>
              </a:rPr>
              <a:t>不同时刻熔体速度场分布</a:t>
            </a:r>
            <a:endParaRPr lang="fr-FR" altLang="zh-CN" sz="1800" dirty="0">
              <a:solidFill>
                <a:srgbClr val="333366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不同时刻结果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各向异性热应力</a:t>
            </a:r>
            <a:endParaRPr lang="zh-CN" altLang="en-US" dirty="0"/>
          </a:p>
        </p:txBody>
      </p:sp>
      <p:sp>
        <p:nvSpPr>
          <p:cNvPr id="21" name="页脚占位符 3"/>
          <p:cNvSpPr>
            <a:spLocks noGrp="1"/>
          </p:cNvSpPr>
          <p:nvPr>
            <p:ph type="ftr" idx="4294967295"/>
          </p:nvPr>
        </p:nvSpPr>
        <p:spPr>
          <a:xfrm>
            <a:off x="6249988" y="6524625"/>
            <a:ext cx="2894012" cy="33337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CONFIDENTIAL</a:t>
            </a:r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7467600" y="364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4144" name="Picture 16" descr="crystal_thermo_elastic_stresses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/>
          <a:stretch>
            <a:fillRect/>
          </a:stretch>
        </p:blipFill>
        <p:spPr bwMode="auto">
          <a:xfrm>
            <a:off x="411307" y="1728047"/>
            <a:ext cx="3598863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7251700" y="360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4146" name="Picture 18" descr="crystal_thermo_elastic_stresses_bot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7175500" y="481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4148" name="Picture 20" descr="crystal_thermo_elastic_stresses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70" y="342897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9" name="Rectangle 21"/>
          <p:cNvSpPr>
            <a:spLocks noChangeArrowheads="1"/>
          </p:cNvSpPr>
          <p:nvPr/>
        </p:nvSpPr>
        <p:spPr bwMode="auto">
          <a:xfrm>
            <a:off x="7442200" y="447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4150" name="Picture 22" descr="crystal_thermo_elastic_stresses_x_normal_sl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/>
          <a:stretch>
            <a:fillRect/>
          </a:stretch>
        </p:blipFill>
        <p:spPr bwMode="auto">
          <a:xfrm>
            <a:off x="6516216" y="3735752"/>
            <a:ext cx="1809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77011" y="5525134"/>
            <a:ext cx="8640763" cy="64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431800" indent="-2159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GB" altLang="zh-CN" sz="1800" b="1" dirty="0" smtClean="0">
                <a:solidFill>
                  <a:srgbClr val="003399"/>
                </a:solidFill>
                <a:latin typeface="+mj-lt"/>
                <a:ea typeface="+mn-ea"/>
              </a:rPr>
              <a:t>FEMAG</a:t>
            </a:r>
            <a:r>
              <a:rPr lang="en-US" altLang="zh-CN" sz="1800" b="1" dirty="0" smtClean="0">
                <a:solidFill>
                  <a:srgbClr val="003399"/>
                </a:solidFill>
                <a:latin typeface="+mj-lt"/>
                <a:ea typeface="+mn-ea"/>
              </a:rPr>
              <a:t> </a:t>
            </a:r>
            <a:r>
              <a:rPr lang="en-GB" altLang="zh-CN" sz="1800" b="1" dirty="0" smtClean="0">
                <a:solidFill>
                  <a:srgbClr val="003399"/>
                </a:solidFill>
                <a:latin typeface="+mj-lt"/>
                <a:ea typeface="+mn-ea"/>
              </a:rPr>
              <a:t>HEM</a:t>
            </a:r>
            <a:r>
              <a:rPr lang="zh-CN" altLang="en-US" sz="1800" b="1" dirty="0" smtClean="0">
                <a:solidFill>
                  <a:srgbClr val="003399"/>
                </a:solidFill>
                <a:latin typeface="+mj-lt"/>
                <a:ea typeface="+mn-ea"/>
              </a:rPr>
              <a:t>蓝宝石单晶生长准静态模拟</a:t>
            </a:r>
            <a:endParaRPr lang="en-GB" altLang="zh-CN" sz="1800" b="1" dirty="0">
              <a:solidFill>
                <a:srgbClr val="003399"/>
              </a:solidFill>
              <a:latin typeface="+mj-lt"/>
              <a:ea typeface="+mn-ea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3399"/>
                </a:solidFill>
                <a:latin typeface="+mj-lt"/>
                <a:ea typeface="+mn-ea"/>
              </a:rPr>
              <a:t>3D </a:t>
            </a:r>
            <a:r>
              <a:rPr lang="zh-CN" altLang="en-US" sz="1800" dirty="0" smtClean="0">
                <a:solidFill>
                  <a:srgbClr val="003399"/>
                </a:solidFill>
                <a:latin typeface="+mj-lt"/>
                <a:ea typeface="+mn-ea"/>
              </a:rPr>
              <a:t>米塞斯等效应力</a:t>
            </a:r>
            <a:r>
              <a:rPr lang="en-US" altLang="zh-CN" sz="1800" dirty="0" smtClean="0">
                <a:solidFill>
                  <a:srgbClr val="003399"/>
                </a:solidFill>
                <a:latin typeface="+mj-lt"/>
                <a:ea typeface="+mn-ea"/>
              </a:rPr>
              <a:t>(</a:t>
            </a:r>
            <a:r>
              <a:rPr lang="en-US" altLang="zh-CN" sz="1800" dirty="0">
                <a:solidFill>
                  <a:srgbClr val="003399"/>
                </a:solidFill>
                <a:latin typeface="+mj-lt"/>
                <a:ea typeface="+mn-ea"/>
              </a:rPr>
              <a:t>Pa)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57200" y="1079388"/>
            <a:ext cx="337261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3399"/>
              </a:buClr>
              <a:buFont typeface="Wingdings" panose="05000000000000000000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fr-BE" altLang="zh-CN" sz="2400" b="1" dirty="0" smtClean="0">
                <a:solidFill>
                  <a:srgbClr val="003399"/>
                </a:solidFill>
              </a:rPr>
              <a:t>(HEM Sapphire </a:t>
            </a:r>
            <a:r>
              <a:rPr lang="en-US" altLang="zh-CN" sz="2400" b="1" dirty="0">
                <a:solidFill>
                  <a:srgbClr val="003399"/>
                </a:solidFill>
              </a:rPr>
              <a:t>A</a:t>
            </a:r>
            <a:r>
              <a:rPr lang="fr-BE" altLang="zh-CN" sz="2400" b="1" dirty="0" smtClean="0">
                <a:solidFill>
                  <a:srgbClr val="003399"/>
                </a:solidFill>
              </a:rPr>
              <a:t>-axis)</a:t>
            </a:r>
            <a:endParaRPr lang="en-GB" altLang="zh-CN" sz="2400" b="1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61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各向异性热应力</a:t>
            </a:r>
          </a:p>
        </p:txBody>
      </p:sp>
      <p:pic>
        <p:nvPicPr>
          <p:cNvPr id="31" name="Picture 19" descr="crystal_thermo_elastic_stresses_fron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/>
          <a:stretch>
            <a:fillRect/>
          </a:stretch>
        </p:blipFill>
        <p:spPr bwMode="auto">
          <a:xfrm>
            <a:off x="266700" y="1607185"/>
            <a:ext cx="40386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277011" y="5525134"/>
            <a:ext cx="8640763" cy="64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431800" indent="-2159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GB" altLang="zh-CN" sz="1800" b="1" dirty="0" smtClean="0">
                <a:solidFill>
                  <a:srgbClr val="003399"/>
                </a:solidFill>
                <a:latin typeface="+mj-lt"/>
                <a:ea typeface="+mn-ea"/>
              </a:rPr>
              <a:t>FEMAG</a:t>
            </a:r>
            <a:r>
              <a:rPr lang="en-US" altLang="zh-CN" sz="1800" b="1" dirty="0" smtClean="0">
                <a:solidFill>
                  <a:srgbClr val="003399"/>
                </a:solidFill>
                <a:latin typeface="+mj-lt"/>
                <a:ea typeface="+mn-ea"/>
              </a:rPr>
              <a:t> </a:t>
            </a:r>
            <a:r>
              <a:rPr lang="en-GB" altLang="zh-CN" sz="1800" b="1" dirty="0" smtClean="0">
                <a:solidFill>
                  <a:srgbClr val="003399"/>
                </a:solidFill>
                <a:latin typeface="+mj-lt"/>
                <a:ea typeface="+mn-ea"/>
              </a:rPr>
              <a:t>HEM</a:t>
            </a:r>
            <a:r>
              <a:rPr lang="zh-CN" altLang="en-US" sz="1800" b="1" dirty="0" smtClean="0">
                <a:solidFill>
                  <a:srgbClr val="003399"/>
                </a:solidFill>
                <a:latin typeface="+mj-lt"/>
                <a:ea typeface="+mn-ea"/>
              </a:rPr>
              <a:t>蓝宝石单晶生长准静态模拟</a:t>
            </a:r>
            <a:endParaRPr lang="en-GB" altLang="zh-CN" sz="1800" b="1" dirty="0">
              <a:solidFill>
                <a:srgbClr val="003399"/>
              </a:solidFill>
              <a:latin typeface="+mj-lt"/>
              <a:ea typeface="+mn-ea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3399"/>
                </a:solidFill>
                <a:latin typeface="+mj-lt"/>
                <a:ea typeface="+mn-ea"/>
              </a:rPr>
              <a:t>3D </a:t>
            </a:r>
            <a:r>
              <a:rPr lang="zh-CN" altLang="en-US" sz="1800" dirty="0" smtClean="0">
                <a:solidFill>
                  <a:srgbClr val="003399"/>
                </a:solidFill>
                <a:latin typeface="+mj-lt"/>
                <a:ea typeface="+mn-ea"/>
              </a:rPr>
              <a:t>米塞斯等效应力</a:t>
            </a:r>
            <a:r>
              <a:rPr lang="en-US" altLang="zh-CN" sz="1800" dirty="0" smtClean="0">
                <a:solidFill>
                  <a:srgbClr val="003399"/>
                </a:solidFill>
                <a:latin typeface="+mj-lt"/>
                <a:ea typeface="+mn-ea"/>
              </a:rPr>
              <a:t>(</a:t>
            </a:r>
            <a:r>
              <a:rPr lang="en-US" altLang="zh-CN" sz="1800" dirty="0">
                <a:solidFill>
                  <a:srgbClr val="003399"/>
                </a:solidFill>
                <a:latin typeface="+mj-lt"/>
                <a:ea typeface="+mn-ea"/>
              </a:rPr>
              <a:t>Pa)</a:t>
            </a:r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7467600" y="364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7251700" y="360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6193" name="Rectangle 17"/>
          <p:cNvSpPr>
            <a:spLocks noChangeArrowheads="1"/>
          </p:cNvSpPr>
          <p:nvPr/>
        </p:nvSpPr>
        <p:spPr bwMode="auto">
          <a:xfrm>
            <a:off x="7442200" y="447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6196" name="Rectangle 20"/>
          <p:cNvSpPr>
            <a:spLocks noChangeArrowheads="1"/>
          </p:cNvSpPr>
          <p:nvPr/>
        </p:nvSpPr>
        <p:spPr bwMode="auto">
          <a:xfrm>
            <a:off x="480060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6197" name="Picture 21" descr="crystal_thermo_elastic_stresses_bot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772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98" name="Rectangle 22"/>
          <p:cNvSpPr>
            <a:spLocks noChangeArrowheads="1"/>
          </p:cNvSpPr>
          <p:nvPr/>
        </p:nvSpPr>
        <p:spPr bwMode="auto">
          <a:xfrm>
            <a:off x="591820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6199" name="Picture 23" descr="crystal_thermo_elastic_stresses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00" y="3378427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200" name="Rectangle 24"/>
          <p:cNvSpPr>
            <a:spLocks noChangeArrowheads="1"/>
          </p:cNvSpPr>
          <p:nvPr/>
        </p:nvSpPr>
        <p:spPr bwMode="auto">
          <a:xfrm>
            <a:off x="6705600" y="454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06201" name="Picture 25" descr="crystal_thermo_elastic_stresses_y_normal_sl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/>
          <a:stretch>
            <a:fillRect/>
          </a:stretch>
        </p:blipFill>
        <p:spPr bwMode="auto">
          <a:xfrm>
            <a:off x="6705600" y="3690852"/>
            <a:ext cx="1809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457200" y="1079388"/>
            <a:ext cx="337261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 baseline="0">
                <a:solidFill>
                  <a:srgbClr val="005BAC"/>
                </a:solidFill>
                <a:latin typeface="Times New Roman" pitchFamily="18" charset="0"/>
                <a:ea typeface="华文楷体" pitchFamily="2" charset="-122"/>
                <a:cs typeface="仿宋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Clr>
                <a:srgbClr val="003399"/>
              </a:buClr>
              <a:buFont typeface="Wingdings" panose="05000000000000000000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fr-BE" altLang="zh-CN" sz="2400" b="1" dirty="0" smtClean="0">
                <a:solidFill>
                  <a:srgbClr val="003399"/>
                </a:solidFill>
              </a:rPr>
              <a:t>(HEM Sapphire </a:t>
            </a:r>
            <a:r>
              <a:rPr lang="en-US" altLang="zh-CN" sz="2400" b="1" dirty="0" smtClean="0">
                <a:solidFill>
                  <a:srgbClr val="003399"/>
                </a:solidFill>
              </a:rPr>
              <a:t>C</a:t>
            </a:r>
            <a:r>
              <a:rPr lang="fr-BE" altLang="zh-CN" sz="2400" b="1" dirty="0" smtClean="0">
                <a:solidFill>
                  <a:srgbClr val="003399"/>
                </a:solidFill>
              </a:rPr>
              <a:t>-axis)</a:t>
            </a:r>
            <a:endParaRPr lang="en-GB" altLang="zh-CN" sz="2400" b="1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53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nTech">
      <a:majorFont>
        <a:latin typeface="Times New Roman"/>
        <a:ea typeface="黑体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8831</TotalTime>
  <Words>367</Words>
  <Application>Microsoft Office PowerPoint</Application>
  <PresentationFormat>全屏显示(4:3)</PresentationFormat>
  <Paragraphs>74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DejaVu Sans</vt:lpstr>
      <vt:lpstr>MS Gothic</vt:lpstr>
      <vt:lpstr>MS PGothic</vt:lpstr>
      <vt:lpstr>方正大黑简体</vt:lpstr>
      <vt:lpstr>仿宋</vt:lpstr>
      <vt:lpstr>黑体</vt:lpstr>
      <vt:lpstr>华文楷体</vt:lpstr>
      <vt:lpstr>宋体</vt:lpstr>
      <vt:lpstr>微软雅黑</vt:lpstr>
      <vt:lpstr>Arial</vt:lpstr>
      <vt:lpstr>Calibri</vt:lpstr>
      <vt:lpstr>Times New Roman</vt:lpstr>
      <vt:lpstr>Wingdings</vt:lpstr>
      <vt:lpstr>Presentation</vt:lpstr>
      <vt:lpstr>FEMAG 模拟HEM法蓝宝石晶体生长</vt:lpstr>
      <vt:lpstr>FEMAG/HEM&amp;VB软件</vt:lpstr>
      <vt:lpstr>FEMAG总体框架</vt:lpstr>
      <vt:lpstr>炉体CAD建模</vt:lpstr>
      <vt:lpstr>全局温度分布</vt:lpstr>
      <vt:lpstr>速度场分布</vt:lpstr>
      <vt:lpstr>不同时刻结果</vt:lpstr>
      <vt:lpstr>各向异性热应力</vt:lpstr>
      <vt:lpstr>各向异性热应力</vt:lpstr>
      <vt:lpstr>更多资源请关注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Zincer Wong</dc:creator>
  <cp:lastModifiedBy>Zincer Wong</cp:lastModifiedBy>
  <cp:revision>605</cp:revision>
  <dcterms:created xsi:type="dcterms:W3CDTF">2013-05-28T01:13:41Z</dcterms:created>
  <dcterms:modified xsi:type="dcterms:W3CDTF">2015-02-03T06:44:36Z</dcterms:modified>
</cp:coreProperties>
</file>