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9" r:id="rId2"/>
    <p:sldId id="394" r:id="rId3"/>
    <p:sldId id="390" r:id="rId4"/>
    <p:sldId id="391" r:id="rId5"/>
    <p:sldId id="392" r:id="rId6"/>
    <p:sldId id="393" r:id="rId7"/>
    <p:sldId id="388" r:id="rId8"/>
    <p:sldId id="395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5488" autoAdjust="0"/>
  </p:normalViewPr>
  <p:slideViewPr>
    <p:cSldViewPr>
      <p:cViewPr varScale="1">
        <p:scale>
          <a:sx n="92" d="100"/>
          <a:sy n="92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50A4A3B-A4BB-46EE-829B-35BBC131A649}" type="datetime1">
              <a:rPr lang="zh-CN" altLang="en-US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fld id="{56D47F1E-758F-424C-B731-691BC5D7B5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210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2104928-9AF3-4E62-A5E4-BA86B32D987F}" type="datetime1">
              <a:rPr lang="zh-CN" altLang="en-US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fld id="{9FB09A6F-CF84-42EA-843F-ECE56323C4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1313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altLang="zh-CN" sz="1800" b="1" dirty="0">
              <a:solidFill>
                <a:prstClr val="black"/>
              </a:solidFill>
              <a:latin typeface="Arial" panose="020B0604020202020204" pitchFamily="34" charset="0"/>
              <a:ea typeface="仿宋" pitchFamily="49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A3859A-D027-4E62-966D-E81FD27A9CAA}" type="datetime1">
              <a:rPr lang="zh-CN" altLang="en-US" smtClean="0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3BA8E-8E77-45CC-8314-3220041F67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8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altLang="zh-CN" sz="1800" b="1" dirty="0">
              <a:solidFill>
                <a:prstClr val="black"/>
              </a:solidFill>
              <a:latin typeface="Arial" panose="020B0604020202020204" pitchFamily="34" charset="0"/>
              <a:ea typeface="仿宋" pitchFamily="49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A3859A-D027-4E62-966D-E81FD27A9CAA}" type="datetime1">
              <a:rPr lang="zh-CN" altLang="en-US" smtClean="0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3BA8E-8E77-45CC-8314-3220041F67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92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altLang="zh-CN" sz="1800" b="1" dirty="0">
              <a:solidFill>
                <a:prstClr val="black"/>
              </a:solidFill>
              <a:latin typeface="Arial" panose="020B0604020202020204" pitchFamily="34" charset="0"/>
              <a:ea typeface="仿宋" pitchFamily="49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A3859A-D027-4E62-966D-E81FD27A9CAA}" type="datetime1">
              <a:rPr lang="zh-CN" altLang="en-US" smtClean="0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3BA8E-8E77-45CC-8314-3220041F67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55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altLang="zh-CN" sz="1800" b="1" dirty="0">
              <a:solidFill>
                <a:prstClr val="black"/>
              </a:solidFill>
              <a:latin typeface="Arial" panose="020B0604020202020204" pitchFamily="34" charset="0"/>
              <a:ea typeface="仿宋" pitchFamily="49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A3859A-D027-4E62-966D-E81FD27A9CAA}" type="datetime1">
              <a:rPr lang="zh-CN" altLang="en-US" smtClean="0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3BA8E-8E77-45CC-8314-3220041F67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0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137E878-14E3-430C-BCA9-569C4E71C086}" type="datetime1">
              <a:rPr lang="zh-CN" altLang="en-US" smtClean="0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1B569-0E6B-440C-9330-71D95B59A0A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81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 descr="PPT-model-cover-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6350000"/>
            <a:ext cx="26638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中仿科技LOGO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副标题 2"/>
          <p:cNvSpPr txBox="1">
            <a:spLocks/>
          </p:cNvSpPr>
          <p:nvPr/>
        </p:nvSpPr>
        <p:spPr>
          <a:xfrm>
            <a:off x="1403350" y="4508500"/>
            <a:ext cx="6400800" cy="3698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mtClean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宋体" panose="02010600030101010101" pitchFamily="2" charset="-122"/>
              </a:rPr>
              <a:t>中仿科技</a:t>
            </a:r>
            <a:endParaRPr lang="en-US" altLang="zh-CN" smtClean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zh-CN" smtClean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1403350" y="5373688"/>
            <a:ext cx="6400800" cy="3683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5A06AC6-5AD5-40C1-A545-24F620F3A248}" type="datetime4">
              <a:rPr lang="en-US" altLang="zh-CN" smtClean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February 3, 2015</a:t>
            </a:fld>
            <a:endParaRPr lang="en-US" altLang="zh-CN" dirty="0" smtClean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369160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302829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PPT-model-cover-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 descr="4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89588"/>
            <a:ext cx="2192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62625"/>
            <a:ext cx="26638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1357322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28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（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89600" y="6334125"/>
            <a:ext cx="1790700" cy="661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14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4896544"/>
          </a:xfrm>
        </p:spPr>
        <p:txBody>
          <a:bodyPr/>
          <a:lstStyle>
            <a:lvl1pPr>
              <a:defRPr baseline="0">
                <a:ea typeface="华文楷体" pitchFamily="2" charset="-122"/>
              </a:defRPr>
            </a:lvl1pPr>
            <a:lvl2pPr>
              <a:defRPr baseline="0">
                <a:ea typeface="华文楷体" pitchFamily="2" charset="-122"/>
              </a:defRPr>
            </a:lvl2pPr>
            <a:lvl3pPr>
              <a:defRPr baseline="0">
                <a:ea typeface="华文楷体" pitchFamily="2" charset="-122"/>
              </a:defRPr>
            </a:lvl3pPr>
            <a:lvl4pPr>
              <a:defRPr baseline="0">
                <a:ea typeface="华文楷体" pitchFamily="2" charset="-122"/>
              </a:defRPr>
            </a:lvl4pPr>
            <a:lvl5pPr>
              <a:defRPr baseline="0">
                <a:ea typeface="华文楷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730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89600" y="6334125"/>
            <a:ext cx="1790700" cy="661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14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4896544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 sz="2800" baseline="0">
                <a:ea typeface="华文楷体" pitchFamily="2" charset="-122"/>
              </a:defRPr>
            </a:lvl1pPr>
            <a:lvl2pPr marL="742950" indent="-285750" algn="l">
              <a:buFont typeface="Wingdings" panose="05000000000000000000" pitchFamily="2" charset="2"/>
              <a:buChar char="Ø"/>
              <a:defRPr sz="2400" baseline="0">
                <a:ea typeface="华文楷体" pitchFamily="2" charset="-122"/>
              </a:defRPr>
            </a:lvl2pPr>
            <a:lvl3pPr marL="1143000" indent="-228600" algn="l">
              <a:buFont typeface="Wingdings" panose="05000000000000000000" pitchFamily="2" charset="2"/>
              <a:buChar char="Ø"/>
              <a:defRPr sz="2000" baseline="0">
                <a:ea typeface="华文楷体" pitchFamily="2" charset="-122"/>
              </a:defRPr>
            </a:lvl3pPr>
            <a:lvl4pPr marL="1600200" indent="-228600" algn="l">
              <a:buFont typeface="Wingdings" panose="05000000000000000000" pitchFamily="2" charset="2"/>
              <a:buChar char="Ø"/>
              <a:defRPr sz="1800" baseline="0">
                <a:ea typeface="华文楷体" pitchFamily="2" charset="-122"/>
              </a:defRPr>
            </a:lvl4pPr>
            <a:lvl5pPr marL="2057400" indent="-228600" algn="l">
              <a:buFont typeface="Wingdings" panose="05000000000000000000" pitchFamily="2" charset="2"/>
              <a:buChar char="Ø"/>
              <a:defRPr sz="1800" baseline="0">
                <a:ea typeface="华文楷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940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（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89600" y="6334125"/>
            <a:ext cx="1790700" cy="661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14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6016" y="1196752"/>
            <a:ext cx="3970784" cy="4896544"/>
          </a:xfrm>
        </p:spPr>
        <p:txBody>
          <a:bodyPr/>
          <a:lstStyle>
            <a:lvl1pPr>
              <a:defRPr baseline="0">
                <a:ea typeface="华文楷体" pitchFamily="2" charset="-122"/>
              </a:defRPr>
            </a:lvl1pPr>
            <a:lvl2pPr>
              <a:defRPr baseline="0">
                <a:ea typeface="华文楷体" pitchFamily="2" charset="-122"/>
              </a:defRPr>
            </a:lvl2pPr>
            <a:lvl3pPr>
              <a:defRPr baseline="0">
                <a:ea typeface="华文楷体" pitchFamily="2" charset="-122"/>
              </a:defRPr>
            </a:lvl3pPr>
            <a:lvl4pPr>
              <a:defRPr baseline="0">
                <a:ea typeface="华文楷体" pitchFamily="2" charset="-122"/>
              </a:defRPr>
            </a:lvl4pPr>
            <a:lvl5pPr>
              <a:defRPr baseline="0">
                <a:ea typeface="华文楷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74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9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89600" y="6334125"/>
            <a:ext cx="1790700" cy="877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28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800" b="1" i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4256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800" b="1" i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4256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5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7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89600" y="6334125"/>
            <a:ext cx="1790700" cy="877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28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836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5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89600" y="6334125"/>
            <a:ext cx="1790700" cy="877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28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BAC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90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4" name="Picture 8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877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28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6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PPT-Model_Henry_20110224 副本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7293"/>
            <a:ext cx="8229600" cy="48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1030" name="Picture 3" descr="中仿科技LOGO 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26" r:id="rId3"/>
    <p:sldLayoutId id="2147483723" r:id="rId4"/>
    <p:sldLayoutId id="2147483716" r:id="rId5"/>
    <p:sldLayoutId id="2147483717" r:id="rId6"/>
    <p:sldLayoutId id="2147483720" r:id="rId7"/>
    <p:sldLayoutId id="2147483721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 baseline="0">
          <a:solidFill>
            <a:srgbClr val="0070C0"/>
          </a:solidFill>
          <a:latin typeface="Times New Roman" pitchFamily="18" charset="0"/>
          <a:ea typeface="黑体" pitchFamily="49" charset="-122"/>
          <a:cs typeface="黑体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15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13.png"/><Relationship Id="rId5" Type="http://schemas.microsoft.com/office/2007/relationships/media" Target="../media/media3.mp4"/><Relationship Id="rId10" Type="http://schemas.openxmlformats.org/officeDocument/2006/relationships/notesSlide" Target="../notesSlides/notesSlide4.xml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emag.cntech.com.cn/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i.cntech.com.cn/" TargetMode="External"/><Relationship Id="rId5" Type="http://schemas.openxmlformats.org/officeDocument/2006/relationships/hyperlink" Target="http://events.cntech.com.cn/" TargetMode="External"/><Relationship Id="rId4" Type="http://schemas.openxmlformats.org/officeDocument/2006/relationships/hyperlink" Target="http://www.femag.c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FEMAG </a:t>
            </a:r>
            <a:r>
              <a:rPr lang="zh-CN" altLang="en-US" dirty="0" smtClean="0"/>
              <a:t>模拟单晶</a:t>
            </a:r>
            <a:r>
              <a:rPr lang="en-US" altLang="zh-CN" dirty="0" smtClean="0"/>
              <a:t>Si</a:t>
            </a:r>
            <a:r>
              <a:rPr lang="zh-CN" altLang="en-US" dirty="0" smtClean="0"/>
              <a:t>提拉法生长过程</a:t>
            </a:r>
            <a:endParaRPr lang="en-US" altLang="zh-CN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技术部</a:t>
            </a:r>
          </a:p>
        </p:txBody>
      </p:sp>
    </p:spTree>
    <p:extLst>
      <p:ext uri="{BB962C8B-B14F-4D97-AF65-F5344CB8AC3E}">
        <p14:creationId xmlns:p14="http://schemas.microsoft.com/office/powerpoint/2010/main" val="6559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FEMAG/CZ</a:t>
            </a:r>
            <a:r>
              <a:rPr lang="zh-CN" altLang="en-US" dirty="0" smtClean="0"/>
              <a:t>软件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4896544"/>
          </a:xfrm>
        </p:spPr>
        <p:txBody>
          <a:bodyPr/>
          <a:lstStyle/>
          <a:p>
            <a:pPr algn="just"/>
            <a:r>
              <a:rPr lang="zh-CN" altLang="en-US" dirty="0" smtClean="0"/>
              <a:t>本案例基于</a:t>
            </a:r>
            <a:r>
              <a:rPr lang="en-US" altLang="zh-CN" dirty="0" smtClean="0"/>
              <a:t>FEMAG</a:t>
            </a:r>
            <a:r>
              <a:rPr lang="zh-CN" altLang="en-US" dirty="0" smtClean="0"/>
              <a:t>软件专门的</a:t>
            </a:r>
            <a:r>
              <a:rPr lang="en-US" altLang="zh-CN" dirty="0" smtClean="0"/>
              <a:t>FEMAG/CZ</a:t>
            </a:r>
            <a:r>
              <a:rPr lang="zh-CN" altLang="en-US" dirty="0" smtClean="0"/>
              <a:t>模块模拟计算用</a:t>
            </a:r>
            <a:r>
              <a:rPr lang="en-US" altLang="zh-CN" dirty="0" err="1" smtClean="0"/>
              <a:t>Cz</a:t>
            </a:r>
            <a:r>
              <a:rPr lang="zh-CN" altLang="en-US" dirty="0" smtClean="0"/>
              <a:t>法生长</a:t>
            </a:r>
            <a:r>
              <a:rPr lang="en-US" altLang="zh-CN" dirty="0" smtClean="0"/>
              <a:t>Si</a:t>
            </a:r>
            <a:r>
              <a:rPr lang="zh-CN" altLang="en-US" dirty="0" smtClean="0"/>
              <a:t>晶体的工艺过程</a:t>
            </a:r>
            <a:endParaRPr lang="en-US" altLang="zh-CN" dirty="0" smtClean="0"/>
          </a:p>
          <a:p>
            <a:pPr algn="just"/>
            <a:endParaRPr lang="en-US" altLang="zh-CN" sz="1800" dirty="0" smtClean="0"/>
          </a:p>
          <a:p>
            <a:pPr lvl="1" algn="just"/>
            <a:r>
              <a:rPr lang="zh-CN" altLang="en-US" dirty="0"/>
              <a:t>模拟提拉生长工艺（直拉法，</a:t>
            </a:r>
            <a:r>
              <a:rPr lang="en-US" altLang="zh-CN" dirty="0" err="1"/>
              <a:t>Czochralski</a:t>
            </a:r>
            <a:r>
              <a:rPr lang="zh-CN" altLang="en-US" dirty="0"/>
              <a:t>法，</a:t>
            </a:r>
            <a:r>
              <a:rPr lang="en-US" altLang="zh-CN" dirty="0" err="1"/>
              <a:t>Cz</a:t>
            </a:r>
            <a:r>
              <a:rPr lang="zh-CN" altLang="en-US" dirty="0"/>
              <a:t>法，柴氏法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lvl="1" algn="just"/>
            <a:r>
              <a:rPr lang="zh-CN" altLang="en-US" dirty="0"/>
              <a:t>适用于半导体单晶</a:t>
            </a:r>
            <a:r>
              <a:rPr lang="en-US" altLang="zh-CN" dirty="0"/>
              <a:t>Si</a:t>
            </a:r>
            <a:r>
              <a:rPr lang="zh-CN" altLang="en-US" dirty="0"/>
              <a:t>、</a:t>
            </a:r>
            <a:r>
              <a:rPr lang="en-US" altLang="zh-CN" dirty="0"/>
              <a:t>Ge</a:t>
            </a:r>
            <a:r>
              <a:rPr lang="zh-CN" altLang="en-US" dirty="0"/>
              <a:t>、太阳能光伏单晶</a:t>
            </a:r>
            <a:r>
              <a:rPr lang="en-US" altLang="zh-CN" dirty="0"/>
              <a:t>Si</a:t>
            </a:r>
            <a:r>
              <a:rPr lang="zh-CN" altLang="en-US" dirty="0"/>
              <a:t>、</a:t>
            </a:r>
            <a:r>
              <a:rPr lang="en-US" altLang="zh-CN" dirty="0"/>
              <a:t>YAG</a:t>
            </a:r>
            <a:r>
              <a:rPr lang="zh-CN" altLang="en-US" dirty="0"/>
              <a:t>、小尺寸蓝宝石等晶体提拉生长工艺过程的</a:t>
            </a:r>
            <a:r>
              <a:rPr lang="en-US" altLang="zh-CN" dirty="0"/>
              <a:t>2D/3D</a:t>
            </a:r>
            <a:r>
              <a:rPr lang="zh-CN" altLang="en-US" dirty="0"/>
              <a:t>全局</a:t>
            </a:r>
            <a:r>
              <a:rPr lang="zh-CN" altLang="en-US" dirty="0" smtClean="0"/>
              <a:t>数值模拟</a:t>
            </a:r>
            <a:endParaRPr lang="en-US" altLang="zh-CN" dirty="0"/>
          </a:p>
          <a:p>
            <a:pPr lvl="1" algn="just"/>
            <a:r>
              <a:rPr lang="en-US" altLang="zh-CN" dirty="0"/>
              <a:t>FEMAG/CZ</a:t>
            </a:r>
            <a:r>
              <a:rPr lang="zh-CN" altLang="en-US" dirty="0"/>
              <a:t>软件包括</a:t>
            </a:r>
            <a:r>
              <a:rPr lang="en-US" altLang="zh-CN" dirty="0"/>
              <a:t>CZ</a:t>
            </a:r>
            <a:r>
              <a:rPr lang="zh-CN" altLang="en-US" dirty="0"/>
              <a:t>基本模块与</a:t>
            </a:r>
            <a:r>
              <a:rPr lang="en-US" altLang="zh-CN" dirty="0"/>
              <a:t>CZ/TMF</a:t>
            </a:r>
            <a:r>
              <a:rPr lang="zh-CN" altLang="en-US" dirty="0"/>
              <a:t>模块</a:t>
            </a:r>
          </a:p>
          <a:p>
            <a:pPr algn="just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37" y="1355443"/>
            <a:ext cx="33337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62337"/>
          <a:stretch/>
        </p:blipFill>
        <p:spPr>
          <a:xfrm>
            <a:off x="1141587" y="2636912"/>
            <a:ext cx="2650653" cy="3016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3648" y="5661248"/>
            <a:ext cx="1728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生长炉全局热场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FEMAG/CZ</a:t>
            </a:r>
            <a:r>
              <a:rPr lang="zh-CN" altLang="en-US" dirty="0"/>
              <a:t>软件的主要功能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生长熔炉全局热</a:t>
            </a:r>
            <a:r>
              <a:rPr lang="zh-CN" altLang="en-US" dirty="0"/>
              <a:t>场</a:t>
            </a:r>
            <a:r>
              <a:rPr lang="zh-CN" altLang="en-US" dirty="0" smtClean="0"/>
              <a:t>分析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热传导、热对流、热辐射</a:t>
            </a:r>
            <a:endParaRPr lang="en-US" altLang="zh-CN" dirty="0" smtClean="0"/>
          </a:p>
          <a:p>
            <a:pPr lvl="1"/>
            <a:r>
              <a:rPr lang="zh-CN" altLang="en-US" dirty="0"/>
              <a:t>加热器功率</a:t>
            </a:r>
            <a:r>
              <a:rPr lang="zh-CN" altLang="en-US" dirty="0" smtClean="0"/>
              <a:t>预测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炉室气流速度场计算</a:t>
            </a:r>
            <a:endParaRPr lang="en-US" altLang="zh-CN" dirty="0" smtClean="0"/>
          </a:p>
          <a:p>
            <a:r>
              <a:rPr lang="zh-CN" altLang="en-US" dirty="0" smtClean="0"/>
              <a:t>熔体速度场分析</a:t>
            </a:r>
            <a:endParaRPr lang="en-US" altLang="zh-CN" dirty="0" smtClean="0"/>
          </a:p>
          <a:p>
            <a:pPr lvl="1"/>
            <a:r>
              <a:rPr lang="zh-CN" altLang="en-US" sz="1600" dirty="0" smtClean="0"/>
              <a:t>浮力流动</a:t>
            </a:r>
            <a:r>
              <a:rPr lang="en-US" altLang="zh-CN" sz="1600" dirty="0" smtClean="0"/>
              <a:t>(Buoyancy</a:t>
            </a:r>
            <a:r>
              <a:rPr lang="zh-CN" altLang="en-US" sz="1600" dirty="0" smtClean="0"/>
              <a:t>流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zh-CN" altLang="en-US" sz="1600" dirty="0" smtClean="0"/>
              <a:t>科里奥利力和惯性力驱动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外加磁场（</a:t>
            </a:r>
            <a:r>
              <a:rPr lang="en-US" altLang="zh-CN" sz="1600" dirty="0" smtClean="0"/>
              <a:t>TMF</a:t>
            </a:r>
            <a:r>
              <a:rPr lang="zh-CN" altLang="en-US" sz="1600" dirty="0" smtClean="0"/>
              <a:t>）驱动磁流体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炉室气流驱动</a:t>
            </a:r>
            <a:r>
              <a:rPr lang="zh-CN" altLang="en-US" sz="1600" dirty="0"/>
              <a:t>熔</a:t>
            </a:r>
            <a:r>
              <a:rPr lang="zh-CN" altLang="en-US" sz="1600" dirty="0" smtClean="0"/>
              <a:t>体流动</a:t>
            </a:r>
            <a:endParaRPr lang="en-US" altLang="zh-CN" sz="1800" dirty="0" smtClean="0"/>
          </a:p>
          <a:p>
            <a:endParaRPr lang="en-US" altLang="zh-CN" dirty="0" smtClean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84" y="3372912"/>
            <a:ext cx="3096000" cy="272038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84122" y="3702052"/>
            <a:ext cx="539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炉室内气流速度场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49023" y="3702052"/>
            <a:ext cx="539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  <a:ea typeface="+mn-ea"/>
              </a:rPr>
              <a:t>熔</a:t>
            </a:r>
            <a:r>
              <a:rPr lang="zh-CN" altLang="en-US" sz="1600" dirty="0" smtClean="0">
                <a:latin typeface="+mn-ea"/>
                <a:ea typeface="+mn-ea"/>
              </a:rPr>
              <a:t>体对流速度场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14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FEMAG/CZ</a:t>
            </a:r>
            <a:r>
              <a:rPr lang="zh-CN" altLang="en-US" dirty="0"/>
              <a:t>软件的主要功能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457200" y="1196752"/>
            <a:ext cx="3322712" cy="4896544"/>
          </a:xfrm>
        </p:spPr>
        <p:txBody>
          <a:bodyPr/>
          <a:lstStyle/>
          <a:p>
            <a:r>
              <a:rPr lang="zh-CN" altLang="en-US" dirty="0"/>
              <a:t>各向异性热应力</a:t>
            </a:r>
            <a:r>
              <a:rPr lang="zh-CN" altLang="en-US" dirty="0" smtClean="0"/>
              <a:t>计算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软件支持对提拉单晶热应力进行评估计算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过程中可以考虑不同晶向对结果的影响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664302" y="568273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ea"/>
                <a:ea typeface="+mn-ea"/>
                <a:cs typeface="Times New Roman" panose="02020603050405020304" pitchFamily="18" charset="0"/>
              </a:rPr>
              <a:t>&lt;1,0,0&gt;</a:t>
            </a:r>
            <a:r>
              <a:rPr lang="zh-CN" altLang="en-US" sz="1600" dirty="0">
                <a:latin typeface="+mn-ea"/>
                <a:ea typeface="+mn-ea"/>
                <a:cs typeface="Times New Roman" panose="02020603050405020304" pitchFamily="18" charset="0"/>
              </a:rPr>
              <a:t>生长方位的热应力 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4046537" y="2457055"/>
            <a:ext cx="4640263" cy="3148013"/>
            <a:chOff x="2130" y="3699"/>
            <a:chExt cx="7308" cy="4958"/>
          </a:xfrm>
        </p:grpSpPr>
        <p:pic>
          <p:nvPicPr>
            <p:cNvPr id="1027" name="Picture 3" descr="(1,0,0)热应力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699"/>
              <a:ext cx="2700" cy="4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(1,1,1)热应力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" y="3701"/>
              <a:ext cx="2788" cy="4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文本框 11"/>
          <p:cNvSpPr txBox="1"/>
          <p:nvPr/>
        </p:nvSpPr>
        <p:spPr>
          <a:xfrm>
            <a:off x="6462889" y="568273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ea"/>
                <a:ea typeface="+mn-ea"/>
                <a:cs typeface="Times New Roman" panose="02020603050405020304" pitchFamily="18" charset="0"/>
              </a:rPr>
              <a:t>&lt;</a:t>
            </a:r>
            <a:r>
              <a:rPr lang="en-US" altLang="zh-CN" sz="1600" dirty="0" smtClean="0">
                <a:latin typeface="+mn-ea"/>
                <a:ea typeface="+mn-ea"/>
                <a:cs typeface="Times New Roman" panose="02020603050405020304" pitchFamily="18" charset="0"/>
              </a:rPr>
              <a:t>1,1,1&gt;</a:t>
            </a:r>
            <a:r>
              <a:rPr lang="zh-CN" altLang="en-US" sz="1600" dirty="0">
                <a:latin typeface="+mn-ea"/>
                <a:ea typeface="+mn-ea"/>
                <a:cs typeface="Times New Roman" panose="02020603050405020304" pitchFamily="18" charset="0"/>
              </a:rPr>
              <a:t>生长方位的热应力 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272" y="1112959"/>
            <a:ext cx="4320000" cy="12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FEMAG/CZ</a:t>
            </a:r>
            <a:r>
              <a:rPr lang="zh-CN" altLang="en-US" dirty="0"/>
              <a:t>软件的主要功能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4896544"/>
          </a:xfrm>
        </p:spPr>
        <p:txBody>
          <a:bodyPr/>
          <a:lstStyle/>
          <a:p>
            <a:r>
              <a:rPr lang="zh-CN" altLang="en-US" dirty="0" smtClean="0"/>
              <a:t>预测控制</a:t>
            </a:r>
            <a:r>
              <a:rPr lang="zh-CN" altLang="en-US" dirty="0"/>
              <a:t>氧</a:t>
            </a:r>
            <a:r>
              <a:rPr lang="en-US" altLang="zh-CN" dirty="0"/>
              <a:t>/</a:t>
            </a:r>
            <a:r>
              <a:rPr lang="zh-CN" altLang="en-US" dirty="0" smtClean="0"/>
              <a:t>碳</a:t>
            </a:r>
            <a:r>
              <a:rPr lang="en-US" altLang="zh-CN" dirty="0" smtClean="0"/>
              <a:t>/</a:t>
            </a:r>
            <a:r>
              <a:rPr lang="zh-CN" altLang="en-US" dirty="0" smtClean="0"/>
              <a:t>硼等含量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考虑磁场影响的</a:t>
            </a:r>
            <a:r>
              <a:rPr lang="en-US" altLang="zh-CN" dirty="0" smtClean="0"/>
              <a:t>CZ</a:t>
            </a:r>
            <a:r>
              <a:rPr lang="zh-CN" altLang="en-US" dirty="0" smtClean="0"/>
              <a:t>过程准静态仿真结果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工艺参数：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磁感应强度：</a:t>
            </a:r>
            <a:r>
              <a:rPr lang="en-US" altLang="zh-CN" dirty="0" smtClean="0"/>
              <a:t>0.3 </a:t>
            </a:r>
            <a:r>
              <a:rPr lang="en-US" altLang="zh-CN" dirty="0"/>
              <a:t>T</a:t>
            </a:r>
          </a:p>
          <a:p>
            <a:pPr lvl="2"/>
            <a:r>
              <a:rPr lang="zh-CN" altLang="en-US" dirty="0" smtClean="0"/>
              <a:t>提拉速率：</a:t>
            </a:r>
            <a:r>
              <a:rPr lang="en-US" altLang="zh-CN" dirty="0" smtClean="0"/>
              <a:t>0.3 </a:t>
            </a:r>
            <a:r>
              <a:rPr lang="en-US" altLang="zh-CN" dirty="0"/>
              <a:t>mm/min</a:t>
            </a:r>
          </a:p>
          <a:p>
            <a:pPr lvl="2"/>
            <a:r>
              <a:rPr lang="zh-CN" altLang="en-US" dirty="0" smtClean="0"/>
              <a:t>坩埚半径：</a:t>
            </a:r>
            <a:r>
              <a:rPr lang="en-US" altLang="zh-CN" dirty="0" smtClean="0"/>
              <a:t>0.032 </a:t>
            </a:r>
            <a:r>
              <a:rPr lang="en-US" altLang="zh-CN" dirty="0"/>
              <a:t>m</a:t>
            </a:r>
          </a:p>
          <a:p>
            <a:pPr lvl="2"/>
            <a:r>
              <a:rPr lang="zh-CN" altLang="en-US" dirty="0" smtClean="0"/>
              <a:t>晶体半径：</a:t>
            </a:r>
            <a:r>
              <a:rPr lang="en-US" altLang="zh-CN" dirty="0" smtClean="0"/>
              <a:t>0.016 </a:t>
            </a:r>
            <a:r>
              <a:rPr lang="en-US" altLang="zh-CN" dirty="0"/>
              <a:t>m</a:t>
            </a:r>
          </a:p>
          <a:p>
            <a:pPr lvl="2"/>
            <a:r>
              <a:rPr lang="zh-CN" altLang="en-US" dirty="0" smtClean="0"/>
              <a:t>晶体旋转速率：</a:t>
            </a:r>
            <a:r>
              <a:rPr lang="en-US" altLang="zh-CN" dirty="0" smtClean="0"/>
              <a:t>0 </a:t>
            </a:r>
            <a:r>
              <a:rPr lang="en-US" altLang="zh-CN" dirty="0"/>
              <a:t>rpm</a:t>
            </a:r>
          </a:p>
          <a:p>
            <a:pPr lvl="2"/>
            <a:r>
              <a:rPr lang="zh-CN" altLang="en-US" dirty="0" smtClean="0"/>
              <a:t>坩埚旋转速率：</a:t>
            </a:r>
            <a:r>
              <a:rPr lang="en-US" altLang="zh-CN" dirty="0" smtClean="0"/>
              <a:t>0 </a:t>
            </a:r>
            <a:r>
              <a:rPr lang="en-US" altLang="zh-CN" dirty="0"/>
              <a:t>rpm</a:t>
            </a:r>
          </a:p>
          <a:p>
            <a:pPr lvl="2"/>
            <a:endParaRPr lang="zh-CN" altLang="en-US" dirty="0" smtClean="0"/>
          </a:p>
          <a:p>
            <a:pPr lvl="1"/>
            <a:endParaRPr lang="zh-CN" altLang="en-US" dirty="0" smtClean="0"/>
          </a:p>
          <a:p>
            <a:pPr lvl="1"/>
            <a:endParaRPr lang="zh-CN" altLang="en-US" dirty="0"/>
          </a:p>
        </p:txBody>
      </p:sp>
      <p:pic>
        <p:nvPicPr>
          <p:cNvPr id="11" name="Picture 4" descr="ox_kaki_no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34810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5148064" y="1243499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  <a:ea typeface="+mn-ea"/>
                <a:cs typeface="Times New Roman" panose="02020603050405020304" pitchFamily="18" charset="0"/>
              </a:rPr>
              <a:t>熔</a:t>
            </a:r>
            <a:r>
              <a:rPr lang="zh-CN" altLang="en-US" sz="1600" dirty="0" smtClean="0">
                <a:latin typeface="+mn-ea"/>
                <a:ea typeface="+mn-ea"/>
                <a:cs typeface="Times New Roman" panose="02020603050405020304" pitchFamily="18" charset="0"/>
              </a:rPr>
              <a:t>体内氧浓度分布情况</a:t>
            </a:r>
            <a:endParaRPr lang="zh-CN" altLang="en-US" sz="16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alf_ci_T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648" y="1875265"/>
            <a:ext cx="1489645" cy="3637665"/>
          </a:xfrm>
          <a:prstGeom prst="rect">
            <a:avLst/>
          </a:prstGeom>
        </p:spPr>
      </p:pic>
      <p:pic>
        <p:nvPicPr>
          <p:cNvPr id="11" name="realf_t_TD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58818" y="1875266"/>
            <a:ext cx="1503063" cy="3637665"/>
          </a:xfrm>
          <a:prstGeom prst="rect">
            <a:avLst/>
          </a:prstGeom>
        </p:spPr>
      </p:pic>
      <p:pic>
        <p:nvPicPr>
          <p:cNvPr id="12" name="realf_cicv_TD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50452" y="1875266"/>
            <a:ext cx="1489208" cy="3637665"/>
          </a:xfrm>
          <a:prstGeom prst="rect">
            <a:avLst/>
          </a:prstGeom>
        </p:spPr>
      </p:pic>
      <p:pic>
        <p:nvPicPr>
          <p:cNvPr id="13" name="realf_cv_TD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96819" y="1875265"/>
            <a:ext cx="1504840" cy="364230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53815" y="5717910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  <a:ea typeface="+mn-ea"/>
                <a:cs typeface="Times New Roman" panose="02020603050405020304" pitchFamily="18" charset="0"/>
              </a:rPr>
              <a:t>全局</a:t>
            </a:r>
            <a:r>
              <a:rPr lang="zh-CN" altLang="zh-CN" sz="1600" dirty="0" smtClean="0">
                <a:latin typeface="+mn-ea"/>
                <a:ea typeface="+mn-ea"/>
                <a:cs typeface="Times New Roman" panose="02020603050405020304" pitchFamily="18" charset="0"/>
              </a:rPr>
              <a:t>动态</a:t>
            </a:r>
            <a:r>
              <a:rPr lang="zh-CN" altLang="en-US" sz="1600" dirty="0" smtClean="0">
                <a:latin typeface="+mn-ea"/>
                <a:ea typeface="+mn-ea"/>
                <a:cs typeface="Times New Roman" panose="02020603050405020304" pitchFamily="18" charset="0"/>
              </a:rPr>
              <a:t>模型</a:t>
            </a:r>
            <a:r>
              <a:rPr lang="zh-CN" altLang="zh-CN" sz="1600" dirty="0" smtClean="0">
                <a:latin typeface="+mn-ea"/>
                <a:ea typeface="+mn-ea"/>
                <a:cs typeface="Times New Roman" panose="02020603050405020304" pitchFamily="18" charset="0"/>
              </a:rPr>
              <a:t>预测</a:t>
            </a:r>
            <a:r>
              <a:rPr lang="zh-CN" altLang="zh-CN" sz="1600" dirty="0">
                <a:latin typeface="+mn-ea"/>
                <a:ea typeface="+mn-ea"/>
                <a:cs typeface="Times New Roman" panose="02020603050405020304" pitchFamily="18" charset="0"/>
              </a:rPr>
              <a:t>每个阶段的缺陷浓度（</a:t>
            </a:r>
            <a:r>
              <a:rPr lang="en-US" altLang="zh-CN" sz="1600" dirty="0" err="1">
                <a:latin typeface="+mn-ea"/>
                <a:ea typeface="+mn-ea"/>
                <a:cs typeface="Times New Roman" panose="02020603050405020304" pitchFamily="18" charset="0"/>
              </a:rPr>
              <a:t>Ci-Cv</a:t>
            </a:r>
            <a:r>
              <a:rPr lang="zh-CN" altLang="zh-CN" sz="1600" dirty="0">
                <a:latin typeface="+mn-ea"/>
                <a:ea typeface="+mn-ea"/>
                <a:cs typeface="Times New Roman" panose="02020603050405020304" pitchFamily="18" charset="0"/>
              </a:rPr>
              <a:t>）分布</a:t>
            </a:r>
            <a:endParaRPr lang="zh-CN" altLang="en-US" sz="16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FEMAG/CZ</a:t>
            </a:r>
            <a:r>
              <a:rPr lang="zh-CN" altLang="en-US" dirty="0"/>
              <a:t>软件的主要功能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4896544"/>
          </a:xfrm>
        </p:spPr>
        <p:txBody>
          <a:bodyPr/>
          <a:lstStyle/>
          <a:p>
            <a:r>
              <a:rPr lang="zh-CN" altLang="en-US" dirty="0"/>
              <a:t>与时间相关的动态模拟与</a:t>
            </a:r>
            <a:r>
              <a:rPr lang="zh-CN" altLang="en-US" dirty="0" smtClean="0"/>
              <a:t>缺陷和空位浓度控制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48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中仿科技LOGO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FEMAG</a:t>
            </a:r>
            <a:r>
              <a:rPr lang="zh-CN" altLang="en-US" dirty="0" smtClean="0"/>
              <a:t>总体框架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wxfemag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geotool</a:t>
            </a:r>
            <a:r>
              <a:rPr lang="en-US" altLang="zh-CN" dirty="0" smtClean="0"/>
              <a:t> </a:t>
            </a:r>
          </a:p>
          <a:p>
            <a:pPr lvl="2"/>
            <a:r>
              <a:rPr lang="en-US" altLang="zh-CN" dirty="0" err="1" smtClean="0"/>
              <a:t>furgeo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crygeo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inimesh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setmesh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wxcregeo</a:t>
            </a:r>
            <a:endParaRPr lang="en-US" altLang="zh-CN" dirty="0" smtClean="0"/>
          </a:p>
          <a:p>
            <a:r>
              <a:rPr lang="en-US" altLang="zh-CN" dirty="0" err="1" smtClean="0"/>
              <a:t>wxfemag</a:t>
            </a:r>
            <a:endParaRPr lang="en-US" altLang="zh-CN" dirty="0" smtClean="0"/>
          </a:p>
          <a:p>
            <a:pPr lvl="1"/>
            <a:r>
              <a:rPr lang="en-US" altLang="zh-CN" dirty="0" err="1"/>
              <a:t>algview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Postprocess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ParaView</a:t>
            </a:r>
            <a:endParaRPr lang="en-US" altLang="zh-CN" dirty="0" smtClean="0"/>
          </a:p>
          <a:p>
            <a:pPr lvl="2"/>
            <a:r>
              <a:rPr lang="en-US" altLang="zh-CN" dirty="0" err="1"/>
              <a:t>tecplot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右大括号 3"/>
          <p:cNvSpPr/>
          <p:nvPr/>
        </p:nvSpPr>
        <p:spPr>
          <a:xfrm>
            <a:off x="2483768" y="2132856"/>
            <a:ext cx="288032" cy="72008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843808" y="2348880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几何建模</a:t>
            </a:r>
            <a:endParaRPr lang="zh-CN" altLang="en-US" sz="1800" dirty="0"/>
          </a:p>
        </p:txBody>
      </p:sp>
      <p:sp>
        <p:nvSpPr>
          <p:cNvPr id="13" name="圆角矩形 12"/>
          <p:cNvSpPr/>
          <p:nvPr/>
        </p:nvSpPr>
        <p:spPr>
          <a:xfrm>
            <a:off x="2843808" y="2996952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网格剖分</a:t>
            </a:r>
            <a:endParaRPr lang="zh-CN" altLang="en-US" sz="1800" dirty="0"/>
          </a:p>
        </p:txBody>
      </p:sp>
      <p:sp>
        <p:nvSpPr>
          <p:cNvPr id="14" name="圆角矩形 13"/>
          <p:cNvSpPr/>
          <p:nvPr/>
        </p:nvSpPr>
        <p:spPr>
          <a:xfrm>
            <a:off x="2843808" y="3356992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物理模型</a:t>
            </a:r>
            <a:endParaRPr lang="zh-CN" altLang="en-US" sz="1800" dirty="0"/>
          </a:p>
        </p:txBody>
      </p:sp>
      <p:sp>
        <p:nvSpPr>
          <p:cNvPr id="15" name="圆角矩形 14"/>
          <p:cNvSpPr/>
          <p:nvPr/>
        </p:nvSpPr>
        <p:spPr>
          <a:xfrm>
            <a:off x="4644008" y="4149080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求解</a:t>
            </a:r>
            <a:endParaRPr lang="zh-CN" altLang="en-US" sz="1800" dirty="0"/>
          </a:p>
        </p:txBody>
      </p:sp>
      <p:sp>
        <p:nvSpPr>
          <p:cNvPr id="16" name="圆角矩形 15"/>
          <p:cNvSpPr/>
          <p:nvPr/>
        </p:nvSpPr>
        <p:spPr>
          <a:xfrm>
            <a:off x="4644008" y="4509120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/>
              <a:t>后处理</a:t>
            </a:r>
          </a:p>
        </p:txBody>
      </p:sp>
      <p:sp>
        <p:nvSpPr>
          <p:cNvPr id="17" name="右大括号 16"/>
          <p:cNvSpPr/>
          <p:nvPr/>
        </p:nvSpPr>
        <p:spPr>
          <a:xfrm>
            <a:off x="4211960" y="2521690"/>
            <a:ext cx="288032" cy="97931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644008" y="2852936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/>
              <a:t>前处理</a:t>
            </a:r>
          </a:p>
        </p:txBody>
      </p:sp>
      <p:cxnSp>
        <p:nvCxnSpPr>
          <p:cNvPr id="7" name="直接箭头连接符 6"/>
          <p:cNvCxnSpPr>
            <a:stCxn id="18" idx="2"/>
            <a:endCxn id="15" idx="0"/>
          </p:cNvCxnSpPr>
          <p:nvPr/>
        </p:nvCxnSpPr>
        <p:spPr>
          <a:xfrm>
            <a:off x="5274816" y="3140968"/>
            <a:ext cx="0" cy="10081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560" y="1275093"/>
            <a:ext cx="3888432" cy="32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zh-CN" altLang="en-US" sz="2000" b="1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中</a:t>
            </a:r>
            <a:r>
              <a:rPr lang="zh-CN" altLang="en-US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仿科技：</a:t>
            </a:r>
            <a:endParaRPr lang="en-US" altLang="zh-CN" sz="2000" b="1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indent="457200" eaLnBrk="1" hangingPunct="1">
              <a:lnSpc>
                <a:spcPct val="114000"/>
              </a:lnSpc>
            </a:pP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3"/>
              </a:rPr>
              <a:t>http://</a:t>
            </a: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3"/>
              </a:rPr>
              <a:t>femag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3"/>
              </a:rPr>
              <a:t>.cntech.com.cn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 indent="457200" eaLnBrk="1" hangingPunct="1">
              <a:lnSpc>
                <a:spcPct val="114000"/>
              </a:lnSpc>
            </a:pP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4"/>
              </a:rPr>
              <a:t>http</a:t>
            </a: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4"/>
              </a:rPr>
              <a:t>://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4"/>
              </a:rPr>
              <a:t>www.femag.cn</a:t>
            </a:r>
            <a:endParaRPr lang="en-US" altLang="zh-CN" sz="2000" b="1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marL="36000" eaLnBrk="1" hangingPunct="1">
              <a:lnSpc>
                <a:spcPct val="114000"/>
              </a:lnSpc>
            </a:pPr>
            <a:r>
              <a:rPr lang="zh-CN" altLang="en-US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市场活动：</a:t>
            </a:r>
            <a:endParaRPr lang="en-US" altLang="zh-CN" sz="2000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indent="457200" eaLnBrk="1" hangingPunct="1">
              <a:lnSpc>
                <a:spcPct val="114000"/>
              </a:lnSpc>
            </a:pP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5"/>
              </a:rPr>
              <a:t>http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5"/>
              </a:rPr>
              <a:t>://</a:t>
            </a: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5"/>
              </a:rPr>
              <a:t>events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5"/>
              </a:rPr>
              <a:t>.cntech.com.cn</a:t>
            </a:r>
            <a:endParaRPr lang="en-US" altLang="zh-CN" sz="2000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marL="36000" eaLnBrk="1" hangingPunct="1">
              <a:lnSpc>
                <a:spcPct val="114000"/>
              </a:lnSpc>
            </a:pPr>
            <a:r>
              <a:rPr lang="zh-CN" altLang="en-US" sz="2000" b="1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中</a:t>
            </a:r>
            <a:r>
              <a:rPr lang="zh-CN" altLang="en-US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仿社区：</a:t>
            </a:r>
            <a:endParaRPr lang="en-US" altLang="zh-CN" sz="2000" dirty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indent="457200" eaLnBrk="1" hangingPunct="1">
              <a:lnSpc>
                <a:spcPct val="114000"/>
              </a:lnSpc>
            </a:pP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6"/>
              </a:rPr>
              <a:t>http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6"/>
              </a:rPr>
              <a:t>://</a:t>
            </a: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6"/>
              </a:rPr>
              <a:t>i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6"/>
              </a:rPr>
              <a:t>.cntech.com.cn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  </a:t>
            </a:r>
          </a:p>
          <a:p>
            <a:pPr marL="36000" eaLnBrk="1" hangingPunct="1">
              <a:lnSpc>
                <a:spcPct val="114000"/>
              </a:lnSpc>
            </a:pPr>
            <a:r>
              <a:rPr lang="en-US" altLang="zh-CN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FEMAG QQ</a:t>
            </a:r>
            <a:r>
              <a:rPr lang="zh-CN" altLang="en-US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交流群：</a:t>
            </a:r>
            <a:endParaRPr lang="en-US" altLang="zh-CN" sz="2000" b="1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marL="36000" indent="457200" eaLnBrk="1" hangingPunct="1">
              <a:lnSpc>
                <a:spcPct val="114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250748997</a:t>
            </a:r>
            <a:endParaRPr lang="en-US" altLang="zh-CN" sz="2000" b="1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更多资源请关注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96" y="1412776"/>
            <a:ext cx="288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nTech">
      <a:majorFont>
        <a:latin typeface="Times New Roman"/>
        <a:ea typeface="黑体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8735</TotalTime>
  <Words>342</Words>
  <Application>Microsoft Office PowerPoint</Application>
  <PresentationFormat>全屏显示(4:3)</PresentationFormat>
  <Paragraphs>85</Paragraphs>
  <Slides>8</Slides>
  <Notes>5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MS PGothic</vt:lpstr>
      <vt:lpstr>方正大黑简体</vt:lpstr>
      <vt:lpstr>仿宋</vt:lpstr>
      <vt:lpstr>黑体</vt:lpstr>
      <vt:lpstr>华文楷体</vt:lpstr>
      <vt:lpstr>宋体</vt:lpstr>
      <vt:lpstr>微软雅黑</vt:lpstr>
      <vt:lpstr>Arial</vt:lpstr>
      <vt:lpstr>Calibri</vt:lpstr>
      <vt:lpstr>Times New Roman</vt:lpstr>
      <vt:lpstr>Wingdings</vt:lpstr>
      <vt:lpstr>Presentation</vt:lpstr>
      <vt:lpstr>FEMAG 模拟单晶Si提拉法生长过程</vt:lpstr>
      <vt:lpstr>FEMAG/CZ软件</vt:lpstr>
      <vt:lpstr>FEMAG/CZ软件的主要功能</vt:lpstr>
      <vt:lpstr>FEMAG/CZ软件的主要功能</vt:lpstr>
      <vt:lpstr>FEMAG/CZ软件的主要功能</vt:lpstr>
      <vt:lpstr>FEMAG/CZ软件的主要功能</vt:lpstr>
      <vt:lpstr>FEMAG总体框架</vt:lpstr>
      <vt:lpstr>更多资源请关注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Zincer Wong</dc:creator>
  <cp:lastModifiedBy>Zincer Wong</cp:lastModifiedBy>
  <cp:revision>589</cp:revision>
  <dcterms:created xsi:type="dcterms:W3CDTF">2013-05-28T01:13:41Z</dcterms:created>
  <dcterms:modified xsi:type="dcterms:W3CDTF">2015-02-03T06:50:17Z</dcterms:modified>
</cp:coreProperties>
</file>