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369" r:id="rId2"/>
    <p:sldId id="394" r:id="rId3"/>
    <p:sldId id="395" r:id="rId4"/>
    <p:sldId id="388" r:id="rId5"/>
    <p:sldId id="396" r:id="rId6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A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5488" autoAdjust="0"/>
  </p:normalViewPr>
  <p:slideViewPr>
    <p:cSldViewPr>
      <p:cViewPr varScale="1">
        <p:scale>
          <a:sx n="92" d="100"/>
          <a:sy n="92" d="100"/>
        </p:scale>
        <p:origin x="118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50A4A3B-A4BB-46EE-829B-35BBC131A649}" type="datetime1">
              <a:rPr lang="zh-CN" altLang="en-US"/>
              <a:pPr>
                <a:defRPr/>
              </a:pPr>
              <a:t>2015/2/3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宋体" pitchFamily="2" charset="-122"/>
              </a:defRPr>
            </a:lvl1pPr>
          </a:lstStyle>
          <a:p>
            <a:fld id="{56D47F1E-758F-424C-B731-691BC5D7B50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02106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2104928-9AF3-4E62-A5E4-BA86B32D987F}" type="datetime1">
              <a:rPr lang="zh-CN" altLang="en-US"/>
              <a:pPr>
                <a:defRPr/>
              </a:pPr>
              <a:t>2015/2/3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宋体" pitchFamily="2" charset="-122"/>
              </a:defRPr>
            </a:lvl1pPr>
          </a:lstStyle>
          <a:p>
            <a:fld id="{9FB09A6F-CF84-42EA-843F-ECE56323C4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13130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37E878-14E3-430C-BCA9-569C4E71C086}" type="datetime1">
              <a:rPr lang="zh-CN" altLang="en-US" smtClean="0"/>
              <a:pPr>
                <a:defRPr/>
              </a:pPr>
              <a:t>2015/2/3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01B569-0E6B-440C-9330-71D95B59A0A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72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89600" y="6334125"/>
            <a:ext cx="1790700" cy="4476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</p:txBody>
      </p:sp>
      <p:pic>
        <p:nvPicPr>
          <p:cNvPr id="6" name="图片 4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8" descr="PPT-model-cover-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6350000"/>
            <a:ext cx="26638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中仿科技LOGO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120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副标题 2"/>
          <p:cNvSpPr txBox="1">
            <a:spLocks/>
          </p:cNvSpPr>
          <p:nvPr/>
        </p:nvSpPr>
        <p:spPr>
          <a:xfrm>
            <a:off x="1403350" y="4508500"/>
            <a:ext cx="6400800" cy="369888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zh-CN" altLang="en-US" smtClean="0">
                <a:solidFill>
                  <a:schemeClr val="bg1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  <a:cs typeface="宋体" panose="02010600030101010101" pitchFamily="2" charset="-122"/>
              </a:rPr>
              <a:t>中仿科技</a:t>
            </a:r>
            <a:endParaRPr lang="en-US" altLang="zh-CN" smtClean="0">
              <a:solidFill>
                <a:schemeClr val="bg1"/>
              </a:solidFill>
              <a:latin typeface="方正大黑简体" panose="03000509000000000000" pitchFamily="65" charset="-122"/>
              <a:ea typeface="方正大黑简体" panose="03000509000000000000" pitchFamily="65" charset="-122"/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US" altLang="zh-CN" smtClean="0">
              <a:solidFill>
                <a:schemeClr val="bg1"/>
              </a:solidFill>
              <a:latin typeface="方正大黑简体" panose="03000509000000000000" pitchFamily="65" charset="-122"/>
              <a:ea typeface="方正大黑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1" name="副标题 2"/>
          <p:cNvSpPr txBox="1">
            <a:spLocks/>
          </p:cNvSpPr>
          <p:nvPr/>
        </p:nvSpPr>
        <p:spPr>
          <a:xfrm>
            <a:off x="1403350" y="5373688"/>
            <a:ext cx="6400800" cy="3683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D5A06AC6-5AD5-40C1-A545-24F620F3A248}" type="datetime4">
              <a:rPr lang="en-US" altLang="zh-CN" smtClean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pPr algn="ctr"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February 3, 2015</a:t>
            </a:fld>
            <a:endParaRPr lang="en-US" altLang="zh-CN" dirty="0" smtClean="0">
              <a:solidFill>
                <a:schemeClr val="bg1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000240"/>
            <a:ext cx="7772400" cy="147002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>
          <a:xfrm>
            <a:off x="1403648" y="4941168"/>
            <a:ext cx="6400800" cy="369160"/>
          </a:xfr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Arial" pitchFamily="34" charset="0"/>
                <a:ea typeface="黑体" pitchFamily="49" charset="-122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73028297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689600" y="6334125"/>
            <a:ext cx="1790700" cy="4476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</p:txBody>
      </p:sp>
      <p:pic>
        <p:nvPicPr>
          <p:cNvPr id="6" name="Picture 3" descr="中仿科技LOGO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120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PPT-model-cover-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 descr="40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589588"/>
            <a:ext cx="2192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762625"/>
            <a:ext cx="26638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副标题 2"/>
          <p:cNvSpPr>
            <a:spLocks noGrp="1"/>
          </p:cNvSpPr>
          <p:nvPr>
            <p:ph type="subTitle" idx="1"/>
          </p:nvPr>
        </p:nvSpPr>
        <p:spPr>
          <a:xfrm>
            <a:off x="1371600" y="2285992"/>
            <a:ext cx="6400800" cy="1357322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685800" y="71435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151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（左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689600" y="6334125"/>
            <a:ext cx="1790700" cy="4476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</p:txBody>
      </p:sp>
      <p:pic>
        <p:nvPicPr>
          <p:cNvPr id="6" name="Picture 3" descr="中仿科技LOGO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120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89600" y="6334125"/>
            <a:ext cx="1790700" cy="6619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  <a:p>
            <a:pPr algn="ctr" eaLnBrk="1" hangingPunct="1">
              <a:defRPr/>
            </a:pPr>
            <a:endParaRPr lang="en-US" altLang="zh-CN" sz="1400" smtClean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3970784" cy="4896544"/>
          </a:xfrm>
        </p:spPr>
        <p:txBody>
          <a:bodyPr/>
          <a:lstStyle>
            <a:lvl1pPr>
              <a:defRPr baseline="0">
                <a:ea typeface="华文楷体" pitchFamily="2" charset="-122"/>
              </a:defRPr>
            </a:lvl1pPr>
            <a:lvl2pPr>
              <a:defRPr baseline="0">
                <a:ea typeface="华文楷体" pitchFamily="2" charset="-122"/>
              </a:defRPr>
            </a:lvl2pPr>
            <a:lvl3pPr>
              <a:defRPr baseline="0">
                <a:ea typeface="华文楷体" pitchFamily="2" charset="-122"/>
              </a:defRPr>
            </a:lvl3pPr>
            <a:lvl4pPr>
              <a:defRPr baseline="0">
                <a:ea typeface="华文楷体" pitchFamily="2" charset="-122"/>
              </a:defRPr>
            </a:lvl4pPr>
            <a:lvl5pPr>
              <a:defRPr baseline="0">
                <a:ea typeface="华文楷体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7305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689600" y="6334125"/>
            <a:ext cx="1790700" cy="4476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</p:txBody>
      </p:sp>
      <p:pic>
        <p:nvPicPr>
          <p:cNvPr id="6" name="Picture 3" descr="中仿科技LOGO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120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89600" y="6334125"/>
            <a:ext cx="1790700" cy="6619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  <a:p>
            <a:pPr algn="ctr" eaLnBrk="1" hangingPunct="1">
              <a:defRPr/>
            </a:pPr>
            <a:endParaRPr lang="en-US" altLang="zh-CN" sz="1400" smtClean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576" y="1196752"/>
            <a:ext cx="7704856" cy="4896544"/>
          </a:xfrm>
        </p:spPr>
        <p:txBody>
          <a:bodyPr/>
          <a:lstStyle>
            <a:lvl1pPr marL="342900" indent="-342900" algn="l">
              <a:buFont typeface="Wingdings" panose="05000000000000000000" pitchFamily="2" charset="2"/>
              <a:buChar char="Ø"/>
              <a:defRPr sz="2800" baseline="0">
                <a:ea typeface="华文楷体" pitchFamily="2" charset="-122"/>
              </a:defRPr>
            </a:lvl1pPr>
            <a:lvl2pPr marL="742950" indent="-285750" algn="l">
              <a:buFont typeface="Wingdings" panose="05000000000000000000" pitchFamily="2" charset="2"/>
              <a:buChar char="Ø"/>
              <a:defRPr sz="2400" baseline="0">
                <a:ea typeface="华文楷体" pitchFamily="2" charset="-122"/>
              </a:defRPr>
            </a:lvl2pPr>
            <a:lvl3pPr marL="1143000" indent="-228600" algn="l">
              <a:buFont typeface="Wingdings" panose="05000000000000000000" pitchFamily="2" charset="2"/>
              <a:buChar char="Ø"/>
              <a:defRPr sz="2000" baseline="0">
                <a:ea typeface="华文楷体" pitchFamily="2" charset="-122"/>
              </a:defRPr>
            </a:lvl3pPr>
            <a:lvl4pPr marL="1600200" indent="-228600" algn="l">
              <a:buFont typeface="Wingdings" panose="05000000000000000000" pitchFamily="2" charset="2"/>
              <a:buChar char="Ø"/>
              <a:defRPr sz="1800" baseline="0">
                <a:ea typeface="华文楷体" pitchFamily="2" charset="-122"/>
              </a:defRPr>
            </a:lvl4pPr>
            <a:lvl5pPr marL="2057400" indent="-228600" algn="l">
              <a:buFont typeface="Wingdings" panose="05000000000000000000" pitchFamily="2" charset="2"/>
              <a:buChar char="Ø"/>
              <a:defRPr sz="1800" baseline="0">
                <a:ea typeface="华文楷体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9400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（右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689600" y="6334125"/>
            <a:ext cx="1790700" cy="4476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</p:txBody>
      </p:sp>
      <p:pic>
        <p:nvPicPr>
          <p:cNvPr id="6" name="Picture 3" descr="中仿科技LOGO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120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89600" y="6334125"/>
            <a:ext cx="1790700" cy="6619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  <a:p>
            <a:pPr algn="ctr" eaLnBrk="1" hangingPunct="1">
              <a:defRPr/>
            </a:pPr>
            <a:endParaRPr lang="en-US" altLang="zh-CN" sz="1400" smtClean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16016" y="1196752"/>
            <a:ext cx="3970784" cy="4896544"/>
          </a:xfrm>
        </p:spPr>
        <p:txBody>
          <a:bodyPr/>
          <a:lstStyle>
            <a:lvl1pPr>
              <a:defRPr baseline="0">
                <a:ea typeface="华文楷体" pitchFamily="2" charset="-122"/>
              </a:defRPr>
            </a:lvl1pPr>
            <a:lvl2pPr>
              <a:defRPr baseline="0">
                <a:ea typeface="华文楷体" pitchFamily="2" charset="-122"/>
              </a:defRPr>
            </a:lvl2pPr>
            <a:lvl3pPr>
              <a:defRPr baseline="0">
                <a:ea typeface="华文楷体" pitchFamily="2" charset="-122"/>
              </a:defRPr>
            </a:lvl3pPr>
            <a:lvl4pPr>
              <a:defRPr baseline="0">
                <a:ea typeface="华文楷体" pitchFamily="2" charset="-122"/>
              </a:defRPr>
            </a:lvl4pPr>
            <a:lvl5pPr>
              <a:defRPr baseline="0">
                <a:ea typeface="华文楷体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74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689600" y="6334125"/>
            <a:ext cx="1790700" cy="4476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</p:txBody>
      </p:sp>
      <p:pic>
        <p:nvPicPr>
          <p:cNvPr id="9" name="Picture 3" descr="中仿科技LOGO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120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2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89600" y="6334125"/>
            <a:ext cx="1790700" cy="877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  <a:p>
            <a:pPr algn="ctr" eaLnBrk="1" hangingPunct="1">
              <a:defRPr/>
            </a:pPr>
            <a:endParaRPr lang="en-US" altLang="zh-CN" sz="2800" smtClean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 anchor="b"/>
          <a:lstStyle>
            <a:lvl1pPr marL="0" indent="0">
              <a:buNone/>
              <a:defRPr sz="2800" b="1" i="1">
                <a:solidFill>
                  <a:srgbClr val="7030A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36514"/>
            <a:ext cx="4040188" cy="42567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 anchor="b"/>
          <a:lstStyle>
            <a:lvl1pPr marL="0" indent="0">
              <a:buNone/>
              <a:defRPr sz="2800" b="1" i="1">
                <a:solidFill>
                  <a:srgbClr val="7030A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836514"/>
            <a:ext cx="4041775" cy="42567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657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89600" y="6334125"/>
            <a:ext cx="1790700" cy="4476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</p:txBody>
      </p:sp>
      <p:pic>
        <p:nvPicPr>
          <p:cNvPr id="7" name="Picture 3" descr="中仿科技LOGO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120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89600" y="6334125"/>
            <a:ext cx="1790700" cy="877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  <a:p>
            <a:pPr algn="ctr" eaLnBrk="1" hangingPunct="1">
              <a:defRPr/>
            </a:pPr>
            <a:endParaRPr lang="en-US" altLang="zh-CN" sz="2800" smtClean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7525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7525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8362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89600" y="6334125"/>
            <a:ext cx="1790700" cy="4476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</p:txBody>
      </p:sp>
      <p:pic>
        <p:nvPicPr>
          <p:cNvPr id="5" name="Picture 3" descr="中仿科技LOGO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120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7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89600" y="6334125"/>
            <a:ext cx="1790700" cy="877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  <a:p>
            <a:pPr algn="ctr" eaLnBrk="1" hangingPunct="1">
              <a:defRPr/>
            </a:pPr>
            <a:endParaRPr lang="en-US" altLang="zh-CN" sz="2800" smtClean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BAC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6906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5689600" y="6334125"/>
            <a:ext cx="1790700" cy="4476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</p:txBody>
      </p:sp>
      <p:pic>
        <p:nvPicPr>
          <p:cNvPr id="4" name="Picture 8" descr="中仿科技LOGO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120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6" descr="PPT-Model_Henry_20110224 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89600" y="6334125"/>
            <a:ext cx="1790700" cy="877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  <a:p>
            <a:pPr algn="ctr" eaLnBrk="1" hangingPunct="1">
              <a:defRPr/>
            </a:pPr>
            <a:endParaRPr lang="en-US" altLang="zh-CN" sz="2800" smtClean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67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5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4" descr="PPT-Model_Henry_20110224 副本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5375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8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7293"/>
            <a:ext cx="8229600" cy="481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9" name="TextBox 5"/>
          <p:cNvSpPr txBox="1">
            <a:spLocks noChangeArrowheads="1"/>
          </p:cNvSpPr>
          <p:nvPr/>
        </p:nvSpPr>
        <p:spPr bwMode="auto">
          <a:xfrm>
            <a:off x="5689600" y="6334125"/>
            <a:ext cx="1790700" cy="4476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仿  真  智  领  创  新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Simulating  inspires  innovation</a:t>
            </a:r>
          </a:p>
        </p:txBody>
      </p:sp>
      <p:pic>
        <p:nvPicPr>
          <p:cNvPr id="1030" name="Picture 3" descr="中仿科技LOGO 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120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26" r:id="rId3"/>
    <p:sldLayoutId id="2147483723" r:id="rId4"/>
    <p:sldLayoutId id="2147483716" r:id="rId5"/>
    <p:sldLayoutId id="2147483717" r:id="rId6"/>
    <p:sldLayoutId id="2147483720" r:id="rId7"/>
    <p:sldLayoutId id="2147483721" r:id="rId8"/>
    <p:sldLayoutId id="2147483729" r:id="rId9"/>
    <p:sldLayoutId id="2147483730" r:id="rId10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 baseline="0">
          <a:solidFill>
            <a:srgbClr val="0070C0"/>
          </a:solidFill>
          <a:latin typeface="Times New Roman" pitchFamily="18" charset="0"/>
          <a:ea typeface="黑体" pitchFamily="49" charset="-122"/>
          <a:cs typeface="黑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黑体" charset="0"/>
          <a:ea typeface="黑体" charset="0"/>
          <a:cs typeface="黑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黑体" charset="0"/>
          <a:ea typeface="黑体" charset="0"/>
          <a:cs typeface="黑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黑体" charset="0"/>
          <a:ea typeface="黑体" charset="0"/>
          <a:cs typeface="黑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黑体" charset="0"/>
          <a:ea typeface="黑体" charset="0"/>
          <a:cs typeface="黑体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黑体" charset="0"/>
          <a:ea typeface="黑体" charset="0"/>
          <a:cs typeface="黑体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黑体" charset="0"/>
          <a:ea typeface="黑体" charset="0"/>
          <a:cs typeface="黑体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黑体" charset="0"/>
          <a:ea typeface="黑体" charset="0"/>
          <a:cs typeface="黑体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黑体" charset="0"/>
          <a:ea typeface="黑体" charset="0"/>
          <a:cs typeface="黑体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rgbClr val="005BAC"/>
          </a:solidFill>
          <a:latin typeface="Times New Roman" pitchFamily="18" charset="0"/>
          <a:ea typeface="华文楷体" pitchFamily="2" charset="-122"/>
          <a:cs typeface="仿宋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 baseline="0">
          <a:solidFill>
            <a:srgbClr val="005BAC"/>
          </a:solidFill>
          <a:latin typeface="Times New Roman" pitchFamily="18" charset="0"/>
          <a:ea typeface="华文楷体" pitchFamily="2" charset="-122"/>
          <a:cs typeface="仿宋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 baseline="0">
          <a:solidFill>
            <a:srgbClr val="005BAC"/>
          </a:solidFill>
          <a:latin typeface="Times New Roman" pitchFamily="18" charset="0"/>
          <a:ea typeface="华文楷体" pitchFamily="2" charset="-122"/>
          <a:cs typeface="仿宋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 baseline="0">
          <a:solidFill>
            <a:srgbClr val="005BAC"/>
          </a:solidFill>
          <a:latin typeface="Times New Roman" pitchFamily="18" charset="0"/>
          <a:ea typeface="华文楷体" pitchFamily="2" charset="-122"/>
          <a:cs typeface="仿宋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 baseline="0">
          <a:solidFill>
            <a:srgbClr val="005BAC"/>
          </a:solidFill>
          <a:latin typeface="Times New Roman" pitchFamily="18" charset="0"/>
          <a:ea typeface="华文楷体" pitchFamily="2" charset="-122"/>
          <a:cs typeface="仿宋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femag.cntech.com.cn/" TargetMode="External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i.cntech.com.cn/" TargetMode="External"/><Relationship Id="rId5" Type="http://schemas.openxmlformats.org/officeDocument/2006/relationships/hyperlink" Target="http://events.cntech.com.cn/" TargetMode="External"/><Relationship Id="rId4" Type="http://schemas.openxmlformats.org/officeDocument/2006/relationships/hyperlink" Target="http://www.femag.c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FEMAG</a:t>
            </a:r>
            <a:r>
              <a:rPr lang="zh-CN" altLang="en-US" dirty="0" smtClean="0"/>
              <a:t>模拟定向凝固过程</a:t>
            </a:r>
            <a:endParaRPr lang="en-US" altLang="zh-CN" dirty="0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技术部</a:t>
            </a:r>
          </a:p>
        </p:txBody>
      </p:sp>
    </p:spTree>
    <p:extLst>
      <p:ext uri="{BB962C8B-B14F-4D97-AF65-F5344CB8AC3E}">
        <p14:creationId xmlns:p14="http://schemas.microsoft.com/office/powerpoint/2010/main" val="6559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FEMAG/DS</a:t>
            </a:r>
            <a:r>
              <a:rPr lang="zh-CN" altLang="en-US" dirty="0"/>
              <a:t>软件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9" y="1196752"/>
            <a:ext cx="3826769" cy="4896544"/>
          </a:xfrm>
        </p:spPr>
        <p:txBody>
          <a:bodyPr/>
          <a:lstStyle/>
          <a:p>
            <a:r>
              <a:rPr lang="zh-CN" altLang="en-US" dirty="0"/>
              <a:t>本案例基于</a:t>
            </a:r>
            <a:r>
              <a:rPr lang="en-US" altLang="zh-CN" dirty="0"/>
              <a:t>FEMAG</a:t>
            </a:r>
            <a:r>
              <a:rPr lang="zh-CN" altLang="en-US" dirty="0"/>
              <a:t>软件专门的</a:t>
            </a:r>
            <a:r>
              <a:rPr lang="en-US" altLang="zh-CN" dirty="0" smtClean="0"/>
              <a:t>FEMAG/DS</a:t>
            </a:r>
            <a:r>
              <a:rPr lang="zh-CN" altLang="en-US" dirty="0" smtClean="0"/>
              <a:t>模块</a:t>
            </a:r>
            <a:r>
              <a:rPr lang="zh-CN" altLang="en-US" dirty="0"/>
              <a:t>模拟</a:t>
            </a:r>
            <a:r>
              <a:rPr lang="zh-CN" altLang="en-US" dirty="0" smtClean="0"/>
              <a:t>计算定向凝固工艺过程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专门的</a:t>
            </a:r>
            <a:r>
              <a:rPr lang="en-US" altLang="zh-CN" dirty="0" smtClean="0"/>
              <a:t>FLET</a:t>
            </a:r>
            <a:r>
              <a:rPr lang="zh-CN" altLang="en-US" dirty="0" smtClean="0"/>
              <a:t>技术，基于</a:t>
            </a:r>
            <a:r>
              <a:rPr lang="en-US" altLang="zh-CN" dirty="0" smtClean="0"/>
              <a:t>2D</a:t>
            </a:r>
            <a:r>
              <a:rPr lang="zh-CN" altLang="en-US" dirty="0" smtClean="0"/>
              <a:t>网格处理</a:t>
            </a:r>
            <a:r>
              <a:rPr lang="en-US" altLang="zh-CN" dirty="0" smtClean="0"/>
              <a:t>3D</a:t>
            </a:r>
            <a:r>
              <a:rPr lang="zh-CN" altLang="en-US" dirty="0" smtClean="0"/>
              <a:t>问题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定义与时间相关的函数以表征复杂的工艺条件</a:t>
            </a:r>
            <a:endParaRPr lang="en-US" altLang="zh-CN" dirty="0"/>
          </a:p>
          <a:p>
            <a:pPr lvl="1"/>
            <a:r>
              <a:rPr lang="zh-CN" altLang="en-US" dirty="0" smtClean="0"/>
              <a:t>模拟过程中温度场、速度场流线分布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评估氧</a:t>
            </a:r>
            <a:r>
              <a:rPr lang="en-US" altLang="zh-CN" dirty="0" smtClean="0"/>
              <a:t>/</a:t>
            </a:r>
            <a:r>
              <a:rPr lang="zh-CN" altLang="en-US" dirty="0" smtClean="0"/>
              <a:t>碳浓度在晶体中和熔体中的分布</a:t>
            </a:r>
            <a:endParaRPr lang="zh-CN" altLang="en-US" dirty="0"/>
          </a:p>
        </p:txBody>
      </p:sp>
      <p:pic>
        <p:nvPicPr>
          <p:cNvPr id="4" name="Picture 7" descr="melt_Temperature_front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886" y="1106915"/>
            <a:ext cx="216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melt_ConcentrationO_front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99" y="3284984"/>
            <a:ext cx="216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crystal_ConcentrationO_fron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814" y="3304309"/>
            <a:ext cx="216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4715561" y="5475933"/>
            <a:ext cx="3672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en-US" sz="1600" kern="100" dirty="0" smtClean="0">
                <a:latin typeface="+mn-ea"/>
                <a:ea typeface="+mn-ea"/>
              </a:rPr>
              <a:t>熔体和晶体中氧浓度分布</a:t>
            </a:r>
            <a:endParaRPr lang="zh-CN" altLang="zh-CN" sz="1600" kern="100" dirty="0">
              <a:effectLst/>
              <a:latin typeface="+mn-ea"/>
              <a:ea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88978" y="1839693"/>
            <a:ext cx="853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en-US" sz="1600" kern="100" dirty="0" smtClean="0">
                <a:latin typeface="+mn-ea"/>
                <a:ea typeface="+mn-ea"/>
              </a:rPr>
              <a:t>温度场分布</a:t>
            </a:r>
            <a:endParaRPr lang="zh-CN" altLang="zh-CN" sz="1600" kern="100" dirty="0">
              <a:effectLst/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463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t="18068" r="13524" b="4515"/>
          <a:stretch>
            <a:fillRect/>
          </a:stretch>
        </p:blipFill>
        <p:spPr bwMode="auto">
          <a:xfrm>
            <a:off x="539552" y="3702366"/>
            <a:ext cx="2520000" cy="179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524" t="18068" r="13524" b="45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FEMAG/DS</a:t>
            </a:r>
            <a:r>
              <a:rPr lang="zh-CN" altLang="en-US" dirty="0"/>
              <a:t>软件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用于模拟定向凝固过程</a:t>
            </a:r>
            <a:endParaRPr lang="en-US" altLang="zh-CN" dirty="0"/>
          </a:p>
          <a:p>
            <a:pPr lvl="1"/>
            <a:r>
              <a:rPr lang="zh-CN" altLang="en-US" dirty="0" smtClean="0"/>
              <a:t>模拟过程中温度场、速度场流线分布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评估氧</a:t>
            </a:r>
            <a:r>
              <a:rPr lang="en-US" altLang="zh-CN" dirty="0" smtClean="0"/>
              <a:t>/</a:t>
            </a:r>
            <a:r>
              <a:rPr lang="zh-CN" altLang="en-US" dirty="0" smtClean="0"/>
              <a:t>碳浓度在晶体中和熔体中的分布</a:t>
            </a:r>
            <a:endParaRPr lang="zh-CN" alt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t="18068" r="13524" b="4515"/>
          <a:stretch>
            <a:fillRect/>
          </a:stretch>
        </p:blipFill>
        <p:spPr bwMode="auto">
          <a:xfrm>
            <a:off x="6022784" y="1196752"/>
            <a:ext cx="2520000" cy="179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524" t="18068" r="13524" b="45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t="18068" r="13524" b="4515"/>
          <a:stretch>
            <a:fillRect/>
          </a:stretch>
        </p:blipFill>
        <p:spPr bwMode="auto">
          <a:xfrm>
            <a:off x="6022784" y="3708295"/>
            <a:ext cx="2520000" cy="179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524" t="18068" r="13524" b="45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t="18068" r="13524" b="4515"/>
          <a:stretch>
            <a:fillRect/>
          </a:stretch>
        </p:blipFill>
        <p:spPr bwMode="auto">
          <a:xfrm>
            <a:off x="3110263" y="3702663"/>
            <a:ext cx="2520000" cy="179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524" t="18068" r="13524" b="45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774017" y="3212976"/>
            <a:ext cx="45900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1600" dirty="0" smtClean="0">
                <a:ea typeface="宋体" panose="02010600030101010101" pitchFamily="2" charset="-122"/>
              </a:rPr>
              <a:t>速度场分布</a:t>
            </a:r>
            <a:endParaRPr lang="en-US" altLang="zh-CN" sz="1600" dirty="0" smtClean="0">
              <a:ea typeface="宋体" panose="02010600030101010101" pitchFamily="2" charset="-122"/>
            </a:endParaRPr>
          </a:p>
          <a:p>
            <a:pPr algn="ctr" eaLnBrk="1" hangingPunct="1"/>
            <a:r>
              <a:rPr lang="zh-CN" altLang="en-US" sz="1400" dirty="0" smtClean="0">
                <a:latin typeface="+mn-ea"/>
                <a:ea typeface="+mn-ea"/>
              </a:rPr>
              <a:t>未考虑</a:t>
            </a:r>
            <a:r>
              <a:rPr lang="en-US" altLang="zh-CN" sz="1400" dirty="0" err="1">
                <a:latin typeface="+mn-ea"/>
                <a:ea typeface="+mn-ea"/>
              </a:rPr>
              <a:t>Marangoni</a:t>
            </a:r>
            <a:r>
              <a:rPr lang="zh-CN" altLang="en-US" sz="1400" dirty="0" smtClean="0">
                <a:latin typeface="+mn-ea"/>
                <a:ea typeface="+mn-ea"/>
              </a:rPr>
              <a:t>对流                       考虑</a:t>
            </a:r>
            <a:r>
              <a:rPr lang="en-US" altLang="zh-CN" sz="1400" dirty="0" err="1" smtClean="0">
                <a:latin typeface="+mn-ea"/>
                <a:ea typeface="+mn-ea"/>
              </a:rPr>
              <a:t>Marangoni</a:t>
            </a:r>
            <a:r>
              <a:rPr lang="zh-CN" altLang="en-US" sz="1400" dirty="0" smtClean="0">
                <a:latin typeface="+mn-ea"/>
                <a:ea typeface="+mn-ea"/>
              </a:rPr>
              <a:t>对流</a:t>
            </a:r>
            <a:endParaRPr lang="en-US" altLang="zh-CN" sz="1400" dirty="0">
              <a:latin typeface="+mn-ea"/>
              <a:ea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243840" y="2985888"/>
            <a:ext cx="2077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1400" dirty="0" smtClean="0">
                <a:latin typeface="+mn-ea"/>
                <a:ea typeface="+mn-ea"/>
              </a:rPr>
              <a:t>未考虑</a:t>
            </a:r>
            <a:r>
              <a:rPr lang="en-US" altLang="zh-CN" sz="1400" dirty="0" err="1">
                <a:latin typeface="+mn-ea"/>
                <a:ea typeface="+mn-ea"/>
              </a:rPr>
              <a:t>Marangoni</a:t>
            </a:r>
            <a:r>
              <a:rPr lang="zh-CN" altLang="en-US" sz="1400" dirty="0" smtClean="0">
                <a:latin typeface="+mn-ea"/>
                <a:ea typeface="+mn-ea"/>
              </a:rPr>
              <a:t>对流</a:t>
            </a:r>
            <a:endParaRPr lang="en-US" altLang="zh-CN" sz="1400" dirty="0" smtClean="0">
              <a:latin typeface="+mn-ea"/>
              <a:ea typeface="+mn-ea"/>
            </a:endParaRPr>
          </a:p>
          <a:p>
            <a:pPr lvl="0" algn="ctr" eaLnBrk="1" hangingPunct="1"/>
            <a:r>
              <a:rPr lang="zh-CN" altLang="en-US" sz="1600" dirty="0">
                <a:solidFill>
                  <a:prstClr val="black"/>
                </a:solidFill>
                <a:ea typeface="宋体" panose="02010600030101010101" pitchFamily="2" charset="-122"/>
              </a:rPr>
              <a:t>温度</a:t>
            </a:r>
            <a:r>
              <a:rPr lang="zh-CN" altLang="en-US" sz="1600" dirty="0" smtClean="0">
                <a:solidFill>
                  <a:prstClr val="black"/>
                </a:solidFill>
                <a:ea typeface="宋体" panose="02010600030101010101" pitchFamily="2" charset="-122"/>
              </a:rPr>
              <a:t>场</a:t>
            </a:r>
            <a:r>
              <a:rPr lang="zh-CN" altLang="en-US" sz="1600" dirty="0">
                <a:solidFill>
                  <a:prstClr val="black"/>
                </a:solidFill>
                <a:ea typeface="宋体" panose="02010600030101010101" pitchFamily="2" charset="-122"/>
              </a:rPr>
              <a:t>分布</a:t>
            </a:r>
            <a:endParaRPr lang="en-US" altLang="zh-CN" sz="1600" dirty="0">
              <a:solidFill>
                <a:prstClr val="black"/>
              </a:solidFill>
              <a:ea typeface="宋体" panose="02010600030101010101" pitchFamily="2" charset="-122"/>
            </a:endParaRPr>
          </a:p>
          <a:p>
            <a:pPr algn="ctr" eaLnBrk="1" hangingPunct="1"/>
            <a:r>
              <a:rPr lang="zh-CN" altLang="en-US" sz="1400" dirty="0" smtClean="0">
                <a:latin typeface="+mn-ea"/>
                <a:ea typeface="+mn-ea"/>
              </a:rPr>
              <a:t>考虑</a:t>
            </a:r>
            <a:r>
              <a:rPr lang="en-US" altLang="zh-CN" sz="1400" dirty="0" err="1" smtClean="0">
                <a:latin typeface="+mn-ea"/>
                <a:ea typeface="+mn-ea"/>
              </a:rPr>
              <a:t>Marangoni</a:t>
            </a:r>
            <a:r>
              <a:rPr lang="zh-CN" altLang="en-US" sz="1400" dirty="0" smtClean="0">
                <a:latin typeface="+mn-ea"/>
                <a:ea typeface="+mn-ea"/>
              </a:rPr>
              <a:t>对流</a:t>
            </a:r>
            <a:endParaRPr lang="en-US" altLang="zh-CN" sz="1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6521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 descr="中仿科技LOGO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120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FEMAG</a:t>
            </a:r>
            <a:r>
              <a:rPr lang="zh-CN" altLang="en-US" dirty="0" smtClean="0"/>
              <a:t>总体框架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wxfemag</a:t>
            </a:r>
            <a:endParaRPr lang="en-US" altLang="zh-CN" dirty="0" smtClean="0"/>
          </a:p>
          <a:p>
            <a:pPr lvl="1"/>
            <a:r>
              <a:rPr lang="en-US" altLang="zh-CN" dirty="0" err="1" smtClean="0"/>
              <a:t>geotool</a:t>
            </a:r>
            <a:r>
              <a:rPr lang="en-US" altLang="zh-CN" dirty="0" smtClean="0"/>
              <a:t> </a:t>
            </a:r>
          </a:p>
          <a:p>
            <a:pPr lvl="2"/>
            <a:r>
              <a:rPr lang="en-US" altLang="zh-CN" dirty="0" err="1" smtClean="0"/>
              <a:t>furgeo</a:t>
            </a:r>
            <a:endParaRPr lang="en-US" altLang="zh-CN" dirty="0" smtClean="0"/>
          </a:p>
          <a:p>
            <a:pPr lvl="2"/>
            <a:r>
              <a:rPr lang="en-US" altLang="zh-CN" dirty="0" err="1" smtClean="0"/>
              <a:t>inimesh</a:t>
            </a:r>
            <a:endParaRPr lang="en-US" altLang="zh-CN" dirty="0" smtClean="0"/>
          </a:p>
          <a:p>
            <a:pPr lvl="2"/>
            <a:r>
              <a:rPr lang="en-US" altLang="zh-CN" dirty="0" err="1" smtClean="0"/>
              <a:t>setmesh</a:t>
            </a:r>
            <a:endParaRPr lang="en-US" altLang="zh-CN" dirty="0" smtClean="0"/>
          </a:p>
          <a:p>
            <a:pPr lvl="2"/>
            <a:r>
              <a:rPr lang="en-US" altLang="zh-CN" dirty="0" err="1"/>
              <a:t>genmesh</a:t>
            </a:r>
            <a:endParaRPr lang="en-US" altLang="zh-CN" dirty="0" smtClean="0"/>
          </a:p>
          <a:p>
            <a:pPr lvl="2"/>
            <a:r>
              <a:rPr lang="en-US" altLang="zh-CN" dirty="0" err="1" smtClean="0"/>
              <a:t>wxcregeo</a:t>
            </a:r>
            <a:endParaRPr lang="en-US" altLang="zh-CN" dirty="0" smtClean="0"/>
          </a:p>
          <a:p>
            <a:r>
              <a:rPr lang="en-US" altLang="zh-CN" dirty="0" err="1" smtClean="0"/>
              <a:t>wxfemag</a:t>
            </a:r>
            <a:endParaRPr lang="en-US" altLang="zh-CN" dirty="0" smtClean="0"/>
          </a:p>
          <a:p>
            <a:pPr lvl="1"/>
            <a:r>
              <a:rPr lang="en-US" altLang="zh-CN" dirty="0" err="1"/>
              <a:t>algview</a:t>
            </a:r>
            <a:endParaRPr lang="en-US" altLang="zh-CN" dirty="0" smtClean="0"/>
          </a:p>
          <a:p>
            <a:pPr lvl="1"/>
            <a:r>
              <a:rPr lang="en-US" altLang="zh-CN" dirty="0" err="1" smtClean="0"/>
              <a:t>Postprocess</a:t>
            </a:r>
            <a:endParaRPr lang="en-US" altLang="zh-CN" dirty="0" smtClean="0"/>
          </a:p>
          <a:p>
            <a:pPr lvl="2"/>
            <a:r>
              <a:rPr lang="en-US" altLang="zh-CN" dirty="0" err="1" smtClean="0"/>
              <a:t>ParaView</a:t>
            </a:r>
            <a:endParaRPr lang="en-US" altLang="zh-CN" dirty="0" smtClean="0"/>
          </a:p>
          <a:p>
            <a:pPr lvl="2"/>
            <a:r>
              <a:rPr lang="en-US" altLang="zh-CN" dirty="0" err="1"/>
              <a:t>tecplot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右大括号 3"/>
          <p:cNvSpPr/>
          <p:nvPr/>
        </p:nvSpPr>
        <p:spPr>
          <a:xfrm>
            <a:off x="2483768" y="2132856"/>
            <a:ext cx="288032" cy="38883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2843808" y="2132856"/>
            <a:ext cx="126161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 smtClean="0"/>
              <a:t>几何建模</a:t>
            </a:r>
            <a:endParaRPr lang="zh-CN" altLang="en-US" sz="1800" dirty="0"/>
          </a:p>
        </p:txBody>
      </p:sp>
      <p:sp>
        <p:nvSpPr>
          <p:cNvPr id="13" name="圆角矩形 12"/>
          <p:cNvSpPr/>
          <p:nvPr/>
        </p:nvSpPr>
        <p:spPr>
          <a:xfrm>
            <a:off x="2843808" y="2846915"/>
            <a:ext cx="126161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 smtClean="0"/>
              <a:t>网格剖分</a:t>
            </a:r>
            <a:endParaRPr lang="zh-CN" altLang="en-US" sz="1800" dirty="0"/>
          </a:p>
        </p:txBody>
      </p:sp>
      <p:sp>
        <p:nvSpPr>
          <p:cNvPr id="14" name="圆角矩形 13"/>
          <p:cNvSpPr/>
          <p:nvPr/>
        </p:nvSpPr>
        <p:spPr>
          <a:xfrm>
            <a:off x="2843808" y="3356992"/>
            <a:ext cx="126161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 smtClean="0"/>
              <a:t>物理模型</a:t>
            </a:r>
            <a:endParaRPr lang="zh-CN" altLang="en-US" sz="1800" dirty="0"/>
          </a:p>
        </p:txBody>
      </p:sp>
      <p:sp>
        <p:nvSpPr>
          <p:cNvPr id="15" name="圆角矩形 14"/>
          <p:cNvSpPr/>
          <p:nvPr/>
        </p:nvSpPr>
        <p:spPr>
          <a:xfrm>
            <a:off x="4644008" y="4149080"/>
            <a:ext cx="126161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 smtClean="0"/>
              <a:t>求解</a:t>
            </a:r>
            <a:endParaRPr lang="zh-CN" altLang="en-US" sz="1800" dirty="0"/>
          </a:p>
        </p:txBody>
      </p:sp>
      <p:sp>
        <p:nvSpPr>
          <p:cNvPr id="16" name="圆角矩形 15"/>
          <p:cNvSpPr/>
          <p:nvPr/>
        </p:nvSpPr>
        <p:spPr>
          <a:xfrm>
            <a:off x="4644008" y="4509120"/>
            <a:ext cx="126161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/>
              <a:t>后处理</a:t>
            </a:r>
          </a:p>
        </p:txBody>
      </p:sp>
      <p:sp>
        <p:nvSpPr>
          <p:cNvPr id="17" name="右大括号 16"/>
          <p:cNvSpPr/>
          <p:nvPr/>
        </p:nvSpPr>
        <p:spPr>
          <a:xfrm>
            <a:off x="4211960" y="2276872"/>
            <a:ext cx="288032" cy="1224136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4644008" y="2852936"/>
            <a:ext cx="126161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/>
              <a:t>前处理</a:t>
            </a:r>
          </a:p>
        </p:txBody>
      </p:sp>
      <p:cxnSp>
        <p:nvCxnSpPr>
          <p:cNvPr id="7" name="直接箭头连接符 6"/>
          <p:cNvCxnSpPr>
            <a:stCxn id="18" idx="2"/>
            <a:endCxn id="15" idx="0"/>
          </p:cNvCxnSpPr>
          <p:nvPr/>
        </p:nvCxnSpPr>
        <p:spPr>
          <a:xfrm>
            <a:off x="5274816" y="3140968"/>
            <a:ext cx="0" cy="10081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右大括号 18"/>
          <p:cNvSpPr/>
          <p:nvPr/>
        </p:nvSpPr>
        <p:spPr>
          <a:xfrm>
            <a:off x="2483768" y="2824142"/>
            <a:ext cx="288032" cy="38883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11560" y="1275093"/>
            <a:ext cx="3888432" cy="325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zh-CN" altLang="en-US" sz="2000" b="1" dirty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</a:rPr>
              <a:t>中</a:t>
            </a:r>
            <a:r>
              <a:rPr lang="zh-CN" altLang="en-US" sz="2000" b="1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</a:rPr>
              <a:t>仿科技：</a:t>
            </a:r>
            <a:endParaRPr lang="en-US" altLang="zh-CN" sz="2000" b="1" dirty="0" smtClean="0">
              <a:solidFill>
                <a:srgbClr val="005BAC"/>
              </a:solidFill>
              <a:latin typeface="华文楷体" pitchFamily="2" charset="-122"/>
              <a:ea typeface="华文楷体" pitchFamily="2" charset="-122"/>
            </a:endParaRPr>
          </a:p>
          <a:p>
            <a:pPr indent="457200" eaLnBrk="1" hangingPunct="1">
              <a:lnSpc>
                <a:spcPct val="114000"/>
              </a:lnSpc>
            </a:pPr>
            <a:r>
              <a:rPr lang="en-US" altLang="zh-CN" sz="2000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3"/>
              </a:rPr>
              <a:t>http://</a:t>
            </a:r>
            <a:r>
              <a:rPr lang="en-US" altLang="zh-CN" sz="2000" dirty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3"/>
              </a:rPr>
              <a:t>femag</a:t>
            </a:r>
            <a:r>
              <a:rPr lang="en-US" altLang="zh-CN" sz="2000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3"/>
              </a:rPr>
              <a:t>.cntech.com.cn</a:t>
            </a:r>
            <a:r>
              <a:rPr lang="en-US" altLang="zh-CN" sz="2000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</a:rPr>
              <a:t> </a:t>
            </a:r>
          </a:p>
          <a:p>
            <a:pPr indent="457200" eaLnBrk="1" hangingPunct="1">
              <a:lnSpc>
                <a:spcPct val="114000"/>
              </a:lnSpc>
            </a:pPr>
            <a:r>
              <a:rPr lang="en-US" altLang="zh-CN" sz="2000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4"/>
              </a:rPr>
              <a:t>http</a:t>
            </a:r>
            <a:r>
              <a:rPr lang="en-US" altLang="zh-CN" sz="2000" dirty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4"/>
              </a:rPr>
              <a:t>://</a:t>
            </a:r>
            <a:r>
              <a:rPr lang="en-US" altLang="zh-CN" sz="2000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4"/>
              </a:rPr>
              <a:t>www.femag.cn</a:t>
            </a:r>
            <a:endParaRPr lang="en-US" altLang="zh-CN" sz="2000" b="1" dirty="0" smtClean="0">
              <a:solidFill>
                <a:srgbClr val="005BAC"/>
              </a:solidFill>
              <a:latin typeface="华文楷体" pitchFamily="2" charset="-122"/>
              <a:ea typeface="华文楷体" pitchFamily="2" charset="-122"/>
            </a:endParaRPr>
          </a:p>
          <a:p>
            <a:pPr marL="36000" eaLnBrk="1" hangingPunct="1">
              <a:lnSpc>
                <a:spcPct val="114000"/>
              </a:lnSpc>
            </a:pPr>
            <a:r>
              <a:rPr lang="zh-CN" altLang="en-US" sz="2000" b="1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</a:rPr>
              <a:t>市场活动：</a:t>
            </a:r>
            <a:endParaRPr lang="en-US" altLang="zh-CN" sz="2000" dirty="0" smtClean="0">
              <a:solidFill>
                <a:srgbClr val="005BAC"/>
              </a:solidFill>
              <a:latin typeface="华文楷体" pitchFamily="2" charset="-122"/>
              <a:ea typeface="华文楷体" pitchFamily="2" charset="-122"/>
            </a:endParaRPr>
          </a:p>
          <a:p>
            <a:pPr indent="457200" eaLnBrk="1" hangingPunct="1">
              <a:lnSpc>
                <a:spcPct val="114000"/>
              </a:lnSpc>
            </a:pPr>
            <a:r>
              <a:rPr lang="en-US" altLang="zh-CN" sz="2000" dirty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5"/>
              </a:rPr>
              <a:t>http</a:t>
            </a:r>
            <a:r>
              <a:rPr lang="en-US" altLang="zh-CN" sz="2000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5"/>
              </a:rPr>
              <a:t>://</a:t>
            </a:r>
            <a:r>
              <a:rPr lang="en-US" altLang="zh-CN" sz="2000" dirty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5"/>
              </a:rPr>
              <a:t>events</a:t>
            </a:r>
            <a:r>
              <a:rPr lang="en-US" altLang="zh-CN" sz="2000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5"/>
              </a:rPr>
              <a:t>.cntech.com.cn</a:t>
            </a:r>
            <a:endParaRPr lang="en-US" altLang="zh-CN" sz="2000" dirty="0" smtClean="0">
              <a:solidFill>
                <a:srgbClr val="005BAC"/>
              </a:solidFill>
              <a:latin typeface="华文楷体" pitchFamily="2" charset="-122"/>
              <a:ea typeface="华文楷体" pitchFamily="2" charset="-122"/>
            </a:endParaRPr>
          </a:p>
          <a:p>
            <a:pPr marL="36000" eaLnBrk="1" hangingPunct="1">
              <a:lnSpc>
                <a:spcPct val="114000"/>
              </a:lnSpc>
            </a:pPr>
            <a:r>
              <a:rPr lang="zh-CN" altLang="en-US" sz="2000" b="1" dirty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</a:rPr>
              <a:t>中</a:t>
            </a:r>
            <a:r>
              <a:rPr lang="zh-CN" altLang="en-US" sz="2000" b="1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</a:rPr>
              <a:t>仿社区：</a:t>
            </a:r>
            <a:endParaRPr lang="en-US" altLang="zh-CN" sz="2000" dirty="0">
              <a:solidFill>
                <a:srgbClr val="005BAC"/>
              </a:solidFill>
              <a:latin typeface="华文楷体" pitchFamily="2" charset="-122"/>
              <a:ea typeface="华文楷体" pitchFamily="2" charset="-122"/>
            </a:endParaRPr>
          </a:p>
          <a:p>
            <a:pPr indent="457200" eaLnBrk="1" hangingPunct="1">
              <a:lnSpc>
                <a:spcPct val="114000"/>
              </a:lnSpc>
            </a:pPr>
            <a:r>
              <a:rPr lang="en-US" altLang="zh-CN" sz="2000" dirty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6"/>
              </a:rPr>
              <a:t>http</a:t>
            </a:r>
            <a:r>
              <a:rPr lang="en-US" altLang="zh-CN" sz="2000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6"/>
              </a:rPr>
              <a:t>://</a:t>
            </a:r>
            <a:r>
              <a:rPr lang="en-US" altLang="zh-CN" sz="2000" dirty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6"/>
              </a:rPr>
              <a:t>i</a:t>
            </a:r>
            <a:r>
              <a:rPr lang="en-US" altLang="zh-CN" sz="2000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  <a:hlinkClick r:id="rId6"/>
              </a:rPr>
              <a:t>.cntech.com.cn</a:t>
            </a:r>
            <a:r>
              <a:rPr lang="en-US" altLang="zh-CN" sz="2000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</a:rPr>
              <a:t>  </a:t>
            </a:r>
            <a:endParaRPr lang="en-US" altLang="zh-CN" sz="2000" dirty="0" smtClean="0">
              <a:solidFill>
                <a:srgbClr val="005BAC"/>
              </a:solidFill>
              <a:latin typeface="华文楷体" pitchFamily="2" charset="-122"/>
              <a:ea typeface="华文楷体" pitchFamily="2" charset="-122"/>
            </a:endParaRPr>
          </a:p>
          <a:p>
            <a:pPr marL="36000" eaLnBrk="1" hangingPunct="1">
              <a:lnSpc>
                <a:spcPct val="114000"/>
              </a:lnSpc>
            </a:pPr>
            <a:r>
              <a:rPr lang="en-US" altLang="zh-CN" sz="2000" b="1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</a:rPr>
              <a:t>FEMAG QQ</a:t>
            </a:r>
            <a:r>
              <a:rPr lang="zh-CN" altLang="en-US" sz="2000" b="1" dirty="0" smtClean="0">
                <a:solidFill>
                  <a:srgbClr val="005BAC"/>
                </a:solidFill>
                <a:latin typeface="华文楷体" pitchFamily="2" charset="-122"/>
                <a:ea typeface="华文楷体" pitchFamily="2" charset="-122"/>
              </a:rPr>
              <a:t>交流群：</a:t>
            </a:r>
            <a:endParaRPr lang="en-US" altLang="zh-CN" sz="2000" b="1" dirty="0" smtClean="0">
              <a:solidFill>
                <a:srgbClr val="005BAC"/>
              </a:solidFill>
              <a:latin typeface="华文楷体" pitchFamily="2" charset="-122"/>
              <a:ea typeface="华文楷体" pitchFamily="2" charset="-122"/>
            </a:endParaRPr>
          </a:p>
          <a:p>
            <a:pPr marL="36000" indent="457200" eaLnBrk="1" hangingPunct="1">
              <a:lnSpc>
                <a:spcPct val="114000"/>
              </a:lnSpc>
            </a:pPr>
            <a:r>
              <a:rPr lang="en-US" altLang="zh-CN" sz="2000" b="1" dirty="0" smtClean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250748997</a:t>
            </a:r>
            <a:endParaRPr lang="en-US" altLang="zh-CN" sz="20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4759"/>
            <a:ext cx="7772400" cy="1470025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更多资源请关注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96" y="1412776"/>
            <a:ext cx="2880000" cy="28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67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nTech">
      <a:majorFont>
        <a:latin typeface="Times New Roman"/>
        <a:ea typeface="黑体"/>
        <a:cs typeface=""/>
      </a:majorFont>
      <a:minorFont>
        <a:latin typeface="Arial"/>
        <a:ea typeface="华文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8701</TotalTime>
  <Words>178</Words>
  <Application>Microsoft Office PowerPoint</Application>
  <PresentationFormat>全屏显示(4:3)</PresentationFormat>
  <Paragraphs>51</Paragraphs>
  <Slides>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7" baseType="lpstr">
      <vt:lpstr>MS PGothic</vt:lpstr>
      <vt:lpstr>方正大黑简体</vt:lpstr>
      <vt:lpstr>仿宋</vt:lpstr>
      <vt:lpstr>黑体</vt:lpstr>
      <vt:lpstr>华文楷体</vt:lpstr>
      <vt:lpstr>宋体</vt:lpstr>
      <vt:lpstr>微软雅黑</vt:lpstr>
      <vt:lpstr>Arial</vt:lpstr>
      <vt:lpstr>Calibri</vt:lpstr>
      <vt:lpstr>Times New Roman</vt:lpstr>
      <vt:lpstr>Wingdings</vt:lpstr>
      <vt:lpstr>Presentation</vt:lpstr>
      <vt:lpstr>FEMAG模拟定向凝固过程</vt:lpstr>
      <vt:lpstr>FEMAG/DS软件</vt:lpstr>
      <vt:lpstr>FEMAG/DS软件</vt:lpstr>
      <vt:lpstr>FEMAG总体框架</vt:lpstr>
      <vt:lpstr>更多资源请关注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Zincer Wong</dc:creator>
  <cp:lastModifiedBy>Zincer Wong</cp:lastModifiedBy>
  <cp:revision>596</cp:revision>
  <dcterms:created xsi:type="dcterms:W3CDTF">2013-05-28T01:13:41Z</dcterms:created>
  <dcterms:modified xsi:type="dcterms:W3CDTF">2015-02-03T06:44:07Z</dcterms:modified>
</cp:coreProperties>
</file>