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69" r:id="rId2"/>
    <p:sldId id="394" r:id="rId3"/>
    <p:sldId id="395" r:id="rId4"/>
    <p:sldId id="388" r:id="rId5"/>
    <p:sldId id="374" r:id="rId6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5BA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9" autoAdjust="0"/>
    <p:restoredTop sz="95488" autoAdjust="0"/>
  </p:normalViewPr>
  <p:slideViewPr>
    <p:cSldViewPr>
      <p:cViewPr varScale="1">
        <p:scale>
          <a:sx n="92" d="100"/>
          <a:sy n="92" d="100"/>
        </p:scale>
        <p:origin x="118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550A4A3B-A4BB-46EE-829B-35BBC131A649}" type="datetime1">
              <a:rPr lang="zh-CN" altLang="en-US"/>
              <a:pPr>
                <a:defRPr/>
              </a:pPr>
              <a:t>2015/2/3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宋体" pitchFamily="2" charset="-122"/>
              </a:defRPr>
            </a:lvl1pPr>
          </a:lstStyle>
          <a:p>
            <a:fld id="{56D47F1E-758F-424C-B731-691BC5D7B502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002106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F2104928-9AF3-4E62-A5E4-BA86B32D987F}" type="datetime1">
              <a:rPr lang="zh-CN" altLang="en-US"/>
              <a:pPr>
                <a:defRPr/>
              </a:pPr>
              <a:t>2015/2/3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宋体" pitchFamily="2" charset="-122"/>
              </a:defRPr>
            </a:lvl1pPr>
          </a:lstStyle>
          <a:p>
            <a:fld id="{9FB09A6F-CF84-42EA-843F-ECE56323C4D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013130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endParaRPr lang="en-US" altLang="zh-CN" sz="1800" b="1" dirty="0">
              <a:solidFill>
                <a:prstClr val="black"/>
              </a:solidFill>
              <a:latin typeface="Arial" panose="020B0604020202020204" pitchFamily="34" charset="0"/>
              <a:ea typeface="仿宋" pitchFamily="49" charset="-122"/>
              <a:cs typeface="Arial" panose="020B0604020202020204" pitchFamily="34" charset="0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80A3859A-D027-4E62-966D-E81FD27A9CAA}" type="datetime1">
              <a:rPr lang="zh-CN" altLang="en-US" smtClean="0"/>
              <a:pPr>
                <a:defRPr/>
              </a:pPr>
              <a:t>2015/2/3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E3BA8E-8E77-45CC-8314-3220041F6743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1843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5137E878-14E3-430C-BCA9-569C4E71C086}" type="datetime1">
              <a:rPr lang="zh-CN" altLang="en-US" smtClean="0"/>
              <a:pPr>
                <a:defRPr/>
              </a:pPr>
              <a:t>2015/2/3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01B569-0E6B-440C-9330-71D95B59A0A5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3081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689600" y="6334125"/>
            <a:ext cx="1790700" cy="4476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dirty="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</p:txBody>
      </p:sp>
      <p:pic>
        <p:nvPicPr>
          <p:cNvPr id="6" name="图片 4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图片 8" descr="PPT-model-cover-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0" y="6350000"/>
            <a:ext cx="2663825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中仿科技LOGO 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副标题 2"/>
          <p:cNvSpPr txBox="1">
            <a:spLocks/>
          </p:cNvSpPr>
          <p:nvPr/>
        </p:nvSpPr>
        <p:spPr>
          <a:xfrm>
            <a:off x="1403350" y="4508500"/>
            <a:ext cx="6400800" cy="369888"/>
          </a:xfrm>
          <a:prstGeom prst="rect">
            <a:avLst/>
          </a:prstGeo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zh-CN" altLang="en-US" smtClean="0">
                <a:solidFill>
                  <a:schemeClr val="bg1"/>
                </a:solidFill>
                <a:latin typeface="方正大黑简体" panose="03000509000000000000" pitchFamily="65" charset="-122"/>
                <a:ea typeface="方正大黑简体" panose="03000509000000000000" pitchFamily="65" charset="-122"/>
                <a:cs typeface="宋体" panose="02010600030101010101" pitchFamily="2" charset="-122"/>
              </a:rPr>
              <a:t>中仿科技</a:t>
            </a:r>
            <a:endParaRPr lang="en-US" altLang="zh-CN" smtClean="0">
              <a:solidFill>
                <a:schemeClr val="bg1"/>
              </a:solidFill>
              <a:latin typeface="方正大黑简体" panose="03000509000000000000" pitchFamily="65" charset="-122"/>
              <a:ea typeface="方正大黑简体" panose="03000509000000000000" pitchFamily="65" charset="-122"/>
              <a:cs typeface="Arial" panose="020B0604020202020204" pitchFamily="34" charset="0"/>
            </a:endParaRPr>
          </a:p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en-US" altLang="zh-CN" smtClean="0">
              <a:solidFill>
                <a:schemeClr val="bg1"/>
              </a:solidFill>
              <a:latin typeface="方正大黑简体" panose="03000509000000000000" pitchFamily="65" charset="-122"/>
              <a:ea typeface="方正大黑简体" panose="03000509000000000000" pitchFamily="65" charset="-122"/>
              <a:cs typeface="Arial" panose="020B0604020202020204" pitchFamily="34" charset="0"/>
            </a:endParaRPr>
          </a:p>
        </p:txBody>
      </p:sp>
      <p:sp>
        <p:nvSpPr>
          <p:cNvPr id="11" name="副标题 2"/>
          <p:cNvSpPr txBox="1">
            <a:spLocks/>
          </p:cNvSpPr>
          <p:nvPr/>
        </p:nvSpPr>
        <p:spPr>
          <a:xfrm>
            <a:off x="1403350" y="5373688"/>
            <a:ext cx="6400800" cy="368300"/>
          </a:xfrm>
          <a:prstGeom prst="rect">
            <a:avLst/>
          </a:prstGeo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fld id="{D5A06AC6-5AD5-40C1-A545-24F620F3A248}" type="datetime4">
              <a:rPr lang="en-US" altLang="zh-CN" smtClean="0">
                <a:solidFill>
                  <a:schemeClr val="bg1"/>
                </a:solidFill>
                <a:latin typeface="+mn-ea"/>
                <a:ea typeface="+mn-ea"/>
                <a:cs typeface="Arial" panose="020B0604020202020204" pitchFamily="34" charset="0"/>
              </a:rPr>
              <a:pPr algn="ctr" eaLnBrk="1" hangingPunct="1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t>February 3, 2015</a:t>
            </a:fld>
            <a:endParaRPr lang="en-US" altLang="zh-CN" dirty="0" smtClean="0">
              <a:solidFill>
                <a:schemeClr val="bg1"/>
              </a:solidFill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000240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5" name="副标题 2"/>
          <p:cNvSpPr>
            <a:spLocks noGrp="1"/>
          </p:cNvSpPr>
          <p:nvPr>
            <p:ph type="subTitle" idx="1"/>
          </p:nvPr>
        </p:nvSpPr>
        <p:spPr>
          <a:xfrm>
            <a:off x="1403648" y="4941168"/>
            <a:ext cx="6400800" cy="369160"/>
          </a:xfrm>
        </p:spPr>
        <p:txBody>
          <a:bodyPr>
            <a:noAutofit/>
          </a:bodyPr>
          <a:lstStyle>
            <a:lvl1pPr marL="0" indent="0" algn="ctr">
              <a:buNone/>
              <a:defRPr sz="2400" b="0">
                <a:solidFill>
                  <a:schemeClr val="bg1"/>
                </a:solidFill>
                <a:latin typeface="Arial" pitchFamily="34" charset="0"/>
                <a:ea typeface="黑体" pitchFamily="49" charset="-122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73028297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652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（左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4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5689600" y="6334125"/>
            <a:ext cx="1790700" cy="4476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</p:txBody>
      </p:sp>
      <p:pic>
        <p:nvPicPr>
          <p:cNvPr id="6" name="Picture 3" descr="中仿科技LOGO 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图片 9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689600" y="6334125"/>
            <a:ext cx="1790700" cy="6619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  <a:p>
            <a:pPr algn="ctr" eaLnBrk="1" hangingPunct="1">
              <a:defRPr/>
            </a:pPr>
            <a:endParaRPr lang="en-US" altLang="zh-CN" sz="1400" smtClean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3970784" cy="4896544"/>
          </a:xfrm>
        </p:spPr>
        <p:txBody>
          <a:bodyPr/>
          <a:lstStyle>
            <a:lvl1pPr>
              <a:defRPr baseline="0">
                <a:ea typeface="华文楷体" pitchFamily="2" charset="-122"/>
              </a:defRPr>
            </a:lvl1pPr>
            <a:lvl2pPr>
              <a:defRPr baseline="0">
                <a:ea typeface="华文楷体" pitchFamily="2" charset="-122"/>
              </a:defRPr>
            </a:lvl2pPr>
            <a:lvl3pPr>
              <a:defRPr baseline="0">
                <a:ea typeface="华文楷体" pitchFamily="2" charset="-122"/>
              </a:defRPr>
            </a:lvl3pPr>
            <a:lvl4pPr>
              <a:defRPr baseline="0">
                <a:ea typeface="华文楷体" pitchFamily="2" charset="-122"/>
              </a:defRPr>
            </a:lvl4pPr>
            <a:lvl5pPr>
              <a:defRPr baseline="0">
                <a:ea typeface="华文楷体" pitchFamily="2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27305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4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5689600" y="6334125"/>
            <a:ext cx="1790700" cy="4476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</p:txBody>
      </p:sp>
      <p:pic>
        <p:nvPicPr>
          <p:cNvPr id="6" name="Picture 3" descr="中仿科技LOGO 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图片 9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689600" y="6334125"/>
            <a:ext cx="1790700" cy="6619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  <a:p>
            <a:pPr algn="ctr" eaLnBrk="1" hangingPunct="1">
              <a:defRPr/>
            </a:pPr>
            <a:endParaRPr lang="en-US" altLang="zh-CN" sz="1400" smtClean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196752"/>
            <a:ext cx="7704856" cy="4896544"/>
          </a:xfrm>
        </p:spPr>
        <p:txBody>
          <a:bodyPr/>
          <a:lstStyle>
            <a:lvl1pPr marL="342900" indent="-342900" algn="l">
              <a:buFont typeface="Wingdings" panose="05000000000000000000" pitchFamily="2" charset="2"/>
              <a:buChar char="Ø"/>
              <a:defRPr sz="2800" baseline="0">
                <a:ea typeface="华文楷体" pitchFamily="2" charset="-122"/>
              </a:defRPr>
            </a:lvl1pPr>
            <a:lvl2pPr marL="742950" indent="-285750" algn="l">
              <a:buFont typeface="Wingdings" panose="05000000000000000000" pitchFamily="2" charset="2"/>
              <a:buChar char="Ø"/>
              <a:defRPr sz="2400" baseline="0">
                <a:ea typeface="华文楷体" pitchFamily="2" charset="-122"/>
              </a:defRPr>
            </a:lvl2pPr>
            <a:lvl3pPr marL="1143000" indent="-228600" algn="l">
              <a:buFont typeface="Wingdings" panose="05000000000000000000" pitchFamily="2" charset="2"/>
              <a:buChar char="Ø"/>
              <a:defRPr sz="2000" baseline="0">
                <a:ea typeface="华文楷体" pitchFamily="2" charset="-122"/>
              </a:defRPr>
            </a:lvl3pPr>
            <a:lvl4pPr marL="1600200" indent="-228600" algn="l">
              <a:buFont typeface="Wingdings" panose="05000000000000000000" pitchFamily="2" charset="2"/>
              <a:buChar char="Ø"/>
              <a:defRPr sz="1800" baseline="0">
                <a:ea typeface="华文楷体" pitchFamily="2" charset="-122"/>
              </a:defRPr>
            </a:lvl4pPr>
            <a:lvl5pPr marL="2057400" indent="-228600" algn="l">
              <a:buFont typeface="Wingdings" panose="05000000000000000000" pitchFamily="2" charset="2"/>
              <a:buChar char="Ø"/>
              <a:defRPr sz="1800" baseline="0">
                <a:ea typeface="华文楷体" pitchFamily="2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69400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（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4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5689600" y="6334125"/>
            <a:ext cx="1790700" cy="4476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</p:txBody>
      </p:sp>
      <p:pic>
        <p:nvPicPr>
          <p:cNvPr id="6" name="Picture 3" descr="中仿科技LOGO 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图片 9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689600" y="6334125"/>
            <a:ext cx="1790700" cy="6619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  <a:p>
            <a:pPr algn="ctr" eaLnBrk="1" hangingPunct="1">
              <a:defRPr/>
            </a:pPr>
            <a:endParaRPr lang="en-US" altLang="zh-CN" sz="1400" smtClean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16016" y="1196752"/>
            <a:ext cx="3970784" cy="4896544"/>
          </a:xfrm>
        </p:spPr>
        <p:txBody>
          <a:bodyPr/>
          <a:lstStyle>
            <a:lvl1pPr>
              <a:defRPr baseline="0">
                <a:ea typeface="华文楷体" pitchFamily="2" charset="-122"/>
              </a:defRPr>
            </a:lvl1pPr>
            <a:lvl2pPr>
              <a:defRPr baseline="0">
                <a:ea typeface="华文楷体" pitchFamily="2" charset="-122"/>
              </a:defRPr>
            </a:lvl2pPr>
            <a:lvl3pPr>
              <a:defRPr baseline="0">
                <a:ea typeface="华文楷体" pitchFamily="2" charset="-122"/>
              </a:defRPr>
            </a:lvl3pPr>
            <a:lvl4pPr>
              <a:defRPr baseline="0">
                <a:ea typeface="华文楷体" pitchFamily="2" charset="-122"/>
              </a:defRPr>
            </a:lvl4pPr>
            <a:lvl5pPr>
              <a:defRPr baseline="0">
                <a:ea typeface="华文楷体" pitchFamily="2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674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4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5689600" y="6334125"/>
            <a:ext cx="1790700" cy="4476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</p:txBody>
      </p:sp>
      <p:pic>
        <p:nvPicPr>
          <p:cNvPr id="9" name="Picture 3" descr="中仿科技LOGO 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图片 12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689600" y="6334125"/>
            <a:ext cx="1790700" cy="877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  <a:p>
            <a:pPr algn="ctr" eaLnBrk="1" hangingPunct="1">
              <a:defRPr/>
            </a:pPr>
            <a:endParaRPr lang="en-US" altLang="zh-CN" sz="2800" smtClean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639762"/>
          </a:xfrm>
        </p:spPr>
        <p:txBody>
          <a:bodyPr anchor="b"/>
          <a:lstStyle>
            <a:lvl1pPr marL="0" indent="0">
              <a:buNone/>
              <a:defRPr sz="2800" b="1" i="1">
                <a:solidFill>
                  <a:srgbClr val="7030A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36514"/>
            <a:ext cx="4040188" cy="42567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639762"/>
          </a:xfrm>
        </p:spPr>
        <p:txBody>
          <a:bodyPr anchor="b"/>
          <a:lstStyle>
            <a:lvl1pPr marL="0" indent="0">
              <a:buNone/>
              <a:defRPr sz="2800" b="1" i="1">
                <a:solidFill>
                  <a:srgbClr val="7030A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836514"/>
            <a:ext cx="4041775" cy="42567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8657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689600" y="6334125"/>
            <a:ext cx="1790700" cy="4476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</p:txBody>
      </p:sp>
      <p:pic>
        <p:nvPicPr>
          <p:cNvPr id="7" name="Picture 3" descr="中仿科技LOGO 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图片 9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689600" y="6334125"/>
            <a:ext cx="1790700" cy="877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  <a:p>
            <a:pPr algn="ctr" eaLnBrk="1" hangingPunct="1">
              <a:defRPr/>
            </a:pPr>
            <a:endParaRPr lang="en-US" altLang="zh-CN" sz="2800" smtClean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7525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7525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8362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4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5689600" y="6334125"/>
            <a:ext cx="1790700" cy="4476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</p:txBody>
      </p:sp>
      <p:pic>
        <p:nvPicPr>
          <p:cNvPr id="5" name="Picture 3" descr="中仿科技LOGO 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7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689600" y="6334125"/>
            <a:ext cx="1790700" cy="877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  <a:p>
            <a:pPr algn="ctr" eaLnBrk="1" hangingPunct="1">
              <a:defRPr/>
            </a:pPr>
            <a:endParaRPr lang="en-US" altLang="zh-CN" sz="2800" smtClean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BAC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66906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4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5689600" y="6334125"/>
            <a:ext cx="1790700" cy="4476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</p:txBody>
      </p:sp>
      <p:pic>
        <p:nvPicPr>
          <p:cNvPr id="4" name="Picture 8" descr="中仿科技LOGO 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图片 6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689600" y="6334125"/>
            <a:ext cx="1790700" cy="877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  <a:p>
            <a:pPr algn="ctr" eaLnBrk="1" hangingPunct="1">
              <a:defRPr/>
            </a:pPr>
            <a:endParaRPr lang="en-US" altLang="zh-CN" sz="2800" smtClean="0">
              <a:solidFill>
                <a:schemeClr val="bg1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067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结束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4" descr="PPT-Model_Henry_20110224 副本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5689600" y="6334125"/>
            <a:ext cx="1790700" cy="4476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</p:txBody>
      </p:sp>
      <p:pic>
        <p:nvPicPr>
          <p:cNvPr id="6" name="Picture 3" descr="中仿科技LOGO 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图片 7" descr="PPT-model-cover-A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图片 2" descr="400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589588"/>
            <a:ext cx="21923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" y="5762625"/>
            <a:ext cx="2663825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副标题 2"/>
          <p:cNvSpPr>
            <a:spLocks noGrp="1"/>
          </p:cNvSpPr>
          <p:nvPr>
            <p:ph type="subTitle" idx="1"/>
          </p:nvPr>
        </p:nvSpPr>
        <p:spPr>
          <a:xfrm>
            <a:off x="1371600" y="2285992"/>
            <a:ext cx="6400800" cy="1357322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9" name="标题 1"/>
          <p:cNvSpPr>
            <a:spLocks noGrp="1"/>
          </p:cNvSpPr>
          <p:nvPr>
            <p:ph type="ctrTitle"/>
          </p:nvPr>
        </p:nvSpPr>
        <p:spPr>
          <a:xfrm>
            <a:off x="685800" y="714356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093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4" descr="PPT-Model_Henry_20110224 副本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376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53752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8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7293"/>
            <a:ext cx="8229600" cy="4813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9" name="TextBox 5"/>
          <p:cNvSpPr txBox="1">
            <a:spLocks noChangeArrowheads="1"/>
          </p:cNvSpPr>
          <p:nvPr/>
        </p:nvSpPr>
        <p:spPr bwMode="auto">
          <a:xfrm>
            <a:off x="5689600" y="6334125"/>
            <a:ext cx="1790700" cy="4476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仿  真  智  领  创  新</a:t>
            </a:r>
            <a:endParaRPr lang="en-US" altLang="zh-CN" sz="14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altLang="zh-CN" sz="900" smtClean="0">
                <a:solidFill>
                  <a:schemeClr val="bg1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Simulating  inspires  innovation</a:t>
            </a:r>
          </a:p>
        </p:txBody>
      </p:sp>
      <p:pic>
        <p:nvPicPr>
          <p:cNvPr id="1030" name="Picture 3" descr="中仿科技LOGO 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5" r:id="rId2"/>
    <p:sldLayoutId id="2147483726" r:id="rId3"/>
    <p:sldLayoutId id="2147483723" r:id="rId4"/>
    <p:sldLayoutId id="2147483716" r:id="rId5"/>
    <p:sldLayoutId id="2147483717" r:id="rId6"/>
    <p:sldLayoutId id="2147483720" r:id="rId7"/>
    <p:sldLayoutId id="2147483721" r:id="rId8"/>
    <p:sldLayoutId id="2147483727" r:id="rId9"/>
    <p:sldLayoutId id="2147483729" r:id="rId10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 baseline="0">
          <a:solidFill>
            <a:srgbClr val="0070C0"/>
          </a:solidFill>
          <a:latin typeface="Times New Roman" pitchFamily="18" charset="0"/>
          <a:ea typeface="黑体" pitchFamily="49" charset="-122"/>
          <a:cs typeface="黑体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黑体" charset="0"/>
          <a:ea typeface="黑体" charset="0"/>
          <a:cs typeface="黑体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黑体" charset="0"/>
          <a:ea typeface="黑体" charset="0"/>
          <a:cs typeface="黑体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黑体" charset="0"/>
          <a:ea typeface="黑体" charset="0"/>
          <a:cs typeface="黑体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黑体" charset="0"/>
          <a:ea typeface="黑体" charset="0"/>
          <a:cs typeface="黑体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黑体" charset="0"/>
          <a:ea typeface="黑体" charset="0"/>
          <a:cs typeface="黑体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黑体" charset="0"/>
          <a:ea typeface="黑体" charset="0"/>
          <a:cs typeface="黑体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黑体" charset="0"/>
          <a:ea typeface="黑体" charset="0"/>
          <a:cs typeface="黑体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黑体" charset="0"/>
          <a:ea typeface="黑体" charset="0"/>
          <a:cs typeface="黑体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 baseline="0">
          <a:solidFill>
            <a:srgbClr val="005BAC"/>
          </a:solidFill>
          <a:latin typeface="Times New Roman" pitchFamily="18" charset="0"/>
          <a:ea typeface="华文楷体" pitchFamily="2" charset="-122"/>
          <a:cs typeface="仿宋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 baseline="0">
          <a:solidFill>
            <a:srgbClr val="005BAC"/>
          </a:solidFill>
          <a:latin typeface="Times New Roman" pitchFamily="18" charset="0"/>
          <a:ea typeface="华文楷体" pitchFamily="2" charset="-122"/>
          <a:cs typeface="仿宋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 baseline="0">
          <a:solidFill>
            <a:srgbClr val="005BAC"/>
          </a:solidFill>
          <a:latin typeface="Times New Roman" pitchFamily="18" charset="0"/>
          <a:ea typeface="华文楷体" pitchFamily="2" charset="-122"/>
          <a:cs typeface="仿宋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 baseline="0">
          <a:solidFill>
            <a:srgbClr val="005BAC"/>
          </a:solidFill>
          <a:latin typeface="Times New Roman" pitchFamily="18" charset="0"/>
          <a:ea typeface="华文楷体" pitchFamily="2" charset="-122"/>
          <a:cs typeface="仿宋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 baseline="0">
          <a:solidFill>
            <a:srgbClr val="005BAC"/>
          </a:solidFill>
          <a:latin typeface="Times New Roman" pitchFamily="18" charset="0"/>
          <a:ea typeface="华文楷体" pitchFamily="2" charset="-122"/>
          <a:cs typeface="仿宋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femag.cntech.com.cn/" TargetMode="External"/><Relationship Id="rId7" Type="http://schemas.openxmlformats.org/officeDocument/2006/relationships/image" Target="../media/image1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i.cntech.com.cn/" TargetMode="External"/><Relationship Id="rId5" Type="http://schemas.openxmlformats.org/officeDocument/2006/relationships/hyperlink" Target="http://events.cntech.com.cn/" TargetMode="External"/><Relationship Id="rId4" Type="http://schemas.openxmlformats.org/officeDocument/2006/relationships/hyperlink" Target="http://www.femag.c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FEMAG </a:t>
            </a:r>
            <a:r>
              <a:rPr lang="zh-CN" altLang="en-US" dirty="0" smtClean="0"/>
              <a:t>模拟单晶</a:t>
            </a:r>
            <a:r>
              <a:rPr lang="en-US" altLang="zh-CN" dirty="0" smtClean="0"/>
              <a:t>Si</a:t>
            </a:r>
            <a:r>
              <a:rPr lang="zh-CN" altLang="en-US" dirty="0" smtClean="0"/>
              <a:t>提拉法生长过程</a:t>
            </a:r>
            <a:endParaRPr lang="en-US" altLang="zh-CN" dirty="0"/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技术部</a:t>
            </a:r>
          </a:p>
        </p:txBody>
      </p:sp>
    </p:spTree>
    <p:extLst>
      <p:ext uri="{BB962C8B-B14F-4D97-AF65-F5344CB8AC3E}">
        <p14:creationId xmlns:p14="http://schemas.microsoft.com/office/powerpoint/2010/main" val="65591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FEMAG/CZ</a:t>
            </a:r>
            <a:r>
              <a:rPr lang="zh-CN" altLang="en-US" dirty="0" smtClean="0"/>
              <a:t>软件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2"/>
            <a:ext cx="4330824" cy="4896544"/>
          </a:xfrm>
        </p:spPr>
        <p:txBody>
          <a:bodyPr/>
          <a:lstStyle/>
          <a:p>
            <a:pPr algn="just"/>
            <a:r>
              <a:rPr lang="zh-CN" altLang="en-US" dirty="0" smtClean="0"/>
              <a:t>本案例基于</a:t>
            </a:r>
            <a:r>
              <a:rPr lang="en-US" altLang="zh-CN" dirty="0" smtClean="0"/>
              <a:t>FEMAG</a:t>
            </a:r>
            <a:r>
              <a:rPr lang="zh-CN" altLang="en-US" dirty="0" smtClean="0"/>
              <a:t>软件专门的</a:t>
            </a:r>
            <a:r>
              <a:rPr lang="en-US" altLang="zh-CN" dirty="0" smtClean="0"/>
              <a:t>FEMAG/CZ</a:t>
            </a:r>
            <a:r>
              <a:rPr lang="zh-CN" altLang="en-US" dirty="0" smtClean="0"/>
              <a:t>模块模拟计算用</a:t>
            </a:r>
            <a:r>
              <a:rPr lang="en-US" altLang="zh-CN" dirty="0" err="1" smtClean="0"/>
              <a:t>Cz</a:t>
            </a:r>
            <a:r>
              <a:rPr lang="zh-CN" altLang="en-US" dirty="0" smtClean="0"/>
              <a:t>法生长</a:t>
            </a:r>
            <a:r>
              <a:rPr lang="en-US" altLang="zh-CN" dirty="0" smtClean="0"/>
              <a:t>Si</a:t>
            </a:r>
            <a:r>
              <a:rPr lang="zh-CN" altLang="en-US" dirty="0" smtClean="0"/>
              <a:t>晶体的工艺过程</a:t>
            </a:r>
            <a:endParaRPr lang="en-US" altLang="zh-CN" dirty="0" smtClean="0"/>
          </a:p>
          <a:p>
            <a:pPr algn="just"/>
            <a:endParaRPr lang="en-US" altLang="zh-CN" sz="1800" dirty="0" smtClean="0"/>
          </a:p>
          <a:p>
            <a:pPr lvl="1" algn="just"/>
            <a:r>
              <a:rPr lang="zh-CN" altLang="en-US" dirty="0"/>
              <a:t>模拟提拉生长工艺（直拉法，</a:t>
            </a:r>
            <a:r>
              <a:rPr lang="en-US" altLang="zh-CN" dirty="0" err="1"/>
              <a:t>Czochralski</a:t>
            </a:r>
            <a:r>
              <a:rPr lang="zh-CN" altLang="en-US" dirty="0"/>
              <a:t>法，</a:t>
            </a:r>
            <a:r>
              <a:rPr lang="en-US" altLang="zh-CN" dirty="0" err="1"/>
              <a:t>Cz</a:t>
            </a:r>
            <a:r>
              <a:rPr lang="zh-CN" altLang="en-US" dirty="0"/>
              <a:t>法，柴氏法</a:t>
            </a:r>
            <a:r>
              <a:rPr lang="zh-CN" altLang="en-US" dirty="0" smtClean="0"/>
              <a:t>）</a:t>
            </a:r>
            <a:endParaRPr lang="en-US" altLang="zh-CN" dirty="0"/>
          </a:p>
          <a:p>
            <a:pPr lvl="1" algn="just"/>
            <a:r>
              <a:rPr lang="zh-CN" altLang="en-US" dirty="0"/>
              <a:t>适用于半导体单晶</a:t>
            </a:r>
            <a:r>
              <a:rPr lang="en-US" altLang="zh-CN" dirty="0"/>
              <a:t>Si</a:t>
            </a:r>
            <a:r>
              <a:rPr lang="zh-CN" altLang="en-US" dirty="0"/>
              <a:t>、</a:t>
            </a:r>
            <a:r>
              <a:rPr lang="en-US" altLang="zh-CN" dirty="0"/>
              <a:t>Ge</a:t>
            </a:r>
            <a:r>
              <a:rPr lang="zh-CN" altLang="en-US" dirty="0"/>
              <a:t>、太阳能光伏单晶</a:t>
            </a:r>
            <a:r>
              <a:rPr lang="en-US" altLang="zh-CN" dirty="0"/>
              <a:t>Si</a:t>
            </a:r>
            <a:r>
              <a:rPr lang="zh-CN" altLang="en-US" dirty="0"/>
              <a:t>、</a:t>
            </a:r>
            <a:r>
              <a:rPr lang="en-US" altLang="zh-CN" dirty="0"/>
              <a:t>YAG</a:t>
            </a:r>
            <a:r>
              <a:rPr lang="zh-CN" altLang="en-US" dirty="0"/>
              <a:t>、小尺寸蓝宝石等晶体提拉生长工艺过程的</a:t>
            </a:r>
            <a:r>
              <a:rPr lang="en-US" altLang="zh-CN" dirty="0"/>
              <a:t>2D/3D</a:t>
            </a:r>
            <a:r>
              <a:rPr lang="zh-CN" altLang="en-US" dirty="0"/>
              <a:t>全局</a:t>
            </a:r>
            <a:r>
              <a:rPr lang="zh-CN" altLang="en-US" dirty="0" smtClean="0"/>
              <a:t>数值模拟</a:t>
            </a:r>
            <a:endParaRPr lang="en-US" altLang="zh-CN" dirty="0"/>
          </a:p>
          <a:p>
            <a:pPr lvl="1" algn="just"/>
            <a:r>
              <a:rPr lang="en-US" altLang="zh-CN" dirty="0"/>
              <a:t>FEMAG/CZ</a:t>
            </a:r>
            <a:r>
              <a:rPr lang="zh-CN" altLang="en-US" dirty="0"/>
              <a:t>软件包括</a:t>
            </a:r>
            <a:r>
              <a:rPr lang="en-US" altLang="zh-CN" dirty="0"/>
              <a:t>CZ</a:t>
            </a:r>
            <a:r>
              <a:rPr lang="zh-CN" altLang="en-US" dirty="0"/>
              <a:t>基本模块与</a:t>
            </a:r>
            <a:r>
              <a:rPr lang="en-US" altLang="zh-CN" dirty="0"/>
              <a:t>CZ/TMF</a:t>
            </a:r>
            <a:r>
              <a:rPr lang="zh-CN" altLang="en-US" dirty="0"/>
              <a:t>模块</a:t>
            </a:r>
          </a:p>
          <a:p>
            <a:pPr algn="just"/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537" y="1355443"/>
            <a:ext cx="3333750" cy="454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99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87527" y="3356992"/>
            <a:ext cx="3696631" cy="2092850"/>
            <a:chOff x="2288" y="2766"/>
            <a:chExt cx="6534" cy="3710"/>
          </a:xfrm>
        </p:grpSpPr>
        <p:pic>
          <p:nvPicPr>
            <p:cNvPr id="3075" name="Picture 3" descr="Cz_TMF热传递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8" y="2766"/>
              <a:ext cx="2948" cy="37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76" name="Picture 4" descr="Cz_3D-Melt Flow under the effect of Transverse Magnetic Field (Ovoid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4" y="2766"/>
              <a:ext cx="2748" cy="37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77" name="Picture 5" descr="3d effect of a T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4"/>
          <a:stretch>
            <a:fillRect/>
          </a:stretch>
        </p:blipFill>
        <p:spPr bwMode="auto">
          <a:xfrm>
            <a:off x="5076056" y="1196752"/>
            <a:ext cx="3486150" cy="384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4902085" y="5097958"/>
            <a:ext cx="40964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CN" altLang="zh-CN" sz="1200" kern="100" dirty="0" smtClean="0">
                <a:latin typeface="+mn-ea"/>
                <a:ea typeface="+mn-ea"/>
                <a:cs typeface="Times New Roman" panose="02020603050405020304" pitchFamily="18" charset="0"/>
              </a:rPr>
              <a:t>直径</a:t>
            </a:r>
            <a:r>
              <a:rPr lang="en-US" altLang="zh-CN" sz="1200" kern="100" dirty="0">
                <a:latin typeface="+mn-ea"/>
                <a:ea typeface="+mn-ea"/>
                <a:cs typeface="Times New Roman" panose="02020603050405020304" pitchFamily="18" charset="0"/>
              </a:rPr>
              <a:t>300mm</a:t>
            </a:r>
            <a:r>
              <a:rPr lang="zh-CN" altLang="zh-CN" sz="1200" kern="100" dirty="0">
                <a:latin typeface="+mn-ea"/>
                <a:ea typeface="+mn-ea"/>
                <a:cs typeface="Times New Roman" panose="02020603050405020304" pitchFamily="18" charset="0"/>
              </a:rPr>
              <a:t>硅晶在</a:t>
            </a:r>
            <a:r>
              <a:rPr lang="en-US" altLang="zh-CN" sz="1200" kern="100" dirty="0">
                <a:latin typeface="+mn-ea"/>
                <a:ea typeface="+mn-ea"/>
                <a:cs typeface="Times New Roman" panose="02020603050405020304" pitchFamily="18" charset="0"/>
              </a:rPr>
              <a:t>0.5T TMF</a:t>
            </a:r>
            <a:r>
              <a:rPr lang="zh-CN" altLang="zh-CN" sz="1200" kern="100" dirty="0">
                <a:latin typeface="+mn-ea"/>
                <a:ea typeface="+mn-ea"/>
                <a:cs typeface="Times New Roman" panose="02020603050405020304" pitchFamily="18" charset="0"/>
              </a:rPr>
              <a:t>下的速度场、流线</a:t>
            </a:r>
            <a:r>
              <a:rPr lang="zh-CN" altLang="zh-CN" sz="1200" kern="100" dirty="0" smtClean="0">
                <a:latin typeface="+mn-ea"/>
                <a:ea typeface="+mn-ea"/>
                <a:cs typeface="Times New Roman" panose="02020603050405020304" pitchFamily="18" charset="0"/>
              </a:rPr>
              <a:t>分布</a:t>
            </a:r>
            <a:endParaRPr lang="en-US" altLang="zh-CN" sz="1200" kern="100" dirty="0" smtClean="0">
              <a:latin typeface="+mn-ea"/>
              <a:ea typeface="+mn-ea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CN" altLang="zh-CN" sz="1200" kern="100" dirty="0" smtClean="0">
                <a:latin typeface="+mn-ea"/>
                <a:ea typeface="+mn-ea"/>
                <a:cs typeface="Times New Roman" panose="02020603050405020304" pitchFamily="18" charset="0"/>
              </a:rPr>
              <a:t>（</a:t>
            </a:r>
            <a:r>
              <a:rPr lang="zh-CN" altLang="zh-CN" sz="1200" kern="100" dirty="0">
                <a:latin typeface="+mn-ea"/>
                <a:ea typeface="+mn-ea"/>
                <a:cs typeface="Times New Roman" panose="02020603050405020304" pitchFamily="18" charset="0"/>
              </a:rPr>
              <a:t>上图：速度分布、流线</a:t>
            </a:r>
            <a:r>
              <a:rPr lang="zh-CN" altLang="zh-CN" sz="1200" kern="100" dirty="0" smtClean="0">
                <a:latin typeface="+mn-ea"/>
                <a:ea typeface="+mn-ea"/>
                <a:cs typeface="Times New Roman" panose="02020603050405020304" pitchFamily="18" charset="0"/>
              </a:rPr>
              <a:t>；下</a:t>
            </a:r>
            <a:r>
              <a:rPr lang="zh-CN" altLang="zh-CN" sz="1200" kern="100" dirty="0">
                <a:latin typeface="+mn-ea"/>
                <a:ea typeface="+mn-ea"/>
                <a:cs typeface="Times New Roman" panose="02020603050405020304" pitchFamily="18" charset="0"/>
              </a:rPr>
              <a:t>图：熔体</a:t>
            </a:r>
            <a:r>
              <a:rPr lang="en-US" altLang="zh-CN" sz="1200" kern="100" dirty="0">
                <a:latin typeface="+mn-ea"/>
                <a:ea typeface="+mn-ea"/>
                <a:cs typeface="Times New Roman" panose="02020603050405020304" pitchFamily="18" charset="0"/>
              </a:rPr>
              <a:t>-</a:t>
            </a:r>
            <a:r>
              <a:rPr lang="zh-CN" altLang="zh-CN" sz="1200" kern="100" dirty="0">
                <a:latin typeface="+mn-ea"/>
                <a:ea typeface="+mn-ea"/>
                <a:cs typeface="Times New Roman" panose="02020603050405020304" pitchFamily="18" charset="0"/>
              </a:rPr>
              <a:t>晶体界面处的速度场与横截面上的速度曲线，界面处有显著的</a:t>
            </a:r>
            <a:r>
              <a:rPr lang="en-US" altLang="zh-CN" sz="1200" kern="100" dirty="0">
                <a:latin typeface="+mn-ea"/>
                <a:ea typeface="+mn-ea"/>
                <a:cs typeface="Times New Roman" panose="02020603050405020304" pitchFamily="18" charset="0"/>
              </a:rPr>
              <a:t>Hartmann</a:t>
            </a:r>
            <a:r>
              <a:rPr lang="zh-CN" altLang="zh-CN" sz="1200" kern="100" dirty="0">
                <a:latin typeface="+mn-ea"/>
                <a:ea typeface="+mn-ea"/>
                <a:cs typeface="Times New Roman" panose="02020603050405020304" pitchFamily="18" charset="0"/>
              </a:rPr>
              <a:t>层）</a:t>
            </a:r>
            <a:endParaRPr lang="zh-CN" altLang="zh-CN" sz="12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43608" y="5526786"/>
            <a:ext cx="3137609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CN" altLang="en-US" sz="1400" kern="100" dirty="0" smtClean="0">
                <a:effectLst/>
                <a:latin typeface="+mn-ea"/>
                <a:ea typeface="+mn-ea"/>
                <a:cs typeface="Times New Roman" panose="02020603050405020304" pitchFamily="18" charset="0"/>
              </a:rPr>
              <a:t>全局温度场分布，熔体速度场分布</a:t>
            </a:r>
            <a:endParaRPr lang="zh-CN" altLang="zh-CN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FEMAG/CZ</a:t>
            </a:r>
            <a:r>
              <a:rPr lang="zh-CN" altLang="en-US" dirty="0" smtClean="0"/>
              <a:t>软件</a:t>
            </a:r>
            <a:r>
              <a:rPr lang="en-US" altLang="zh-CN" dirty="0" smtClean="0"/>
              <a:t>TMF</a:t>
            </a:r>
            <a:r>
              <a:rPr lang="zh-CN" altLang="en-US" dirty="0" smtClean="0"/>
              <a:t>模块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idx="1"/>
          </p:nvPr>
        </p:nvSpPr>
        <p:spPr>
          <a:xfrm>
            <a:off x="457199" y="1196752"/>
            <a:ext cx="4320291" cy="4896544"/>
          </a:xfrm>
        </p:spPr>
        <p:txBody>
          <a:bodyPr/>
          <a:lstStyle/>
          <a:p>
            <a:pPr algn="just"/>
            <a:r>
              <a:rPr lang="zh-CN" altLang="en-US" dirty="0" smtClean="0"/>
              <a:t>考虑磁场效应的</a:t>
            </a:r>
            <a:r>
              <a:rPr lang="en-US" altLang="zh-CN" dirty="0" smtClean="0"/>
              <a:t>3D</a:t>
            </a:r>
            <a:r>
              <a:rPr lang="zh-CN" altLang="en-US" dirty="0" smtClean="0"/>
              <a:t>模型</a:t>
            </a:r>
            <a:endParaRPr lang="en-US" altLang="zh-CN" dirty="0" smtClean="0"/>
          </a:p>
          <a:p>
            <a:pPr lvl="1" algn="just"/>
            <a:r>
              <a:rPr lang="zh-CN" altLang="en-US" dirty="0" smtClean="0"/>
              <a:t>专门</a:t>
            </a:r>
            <a:r>
              <a:rPr lang="zh-CN" altLang="en-US" dirty="0"/>
              <a:t>的</a:t>
            </a:r>
            <a:r>
              <a:rPr lang="en-US" altLang="zh-CN" dirty="0"/>
              <a:t>FLET</a:t>
            </a:r>
            <a:r>
              <a:rPr lang="zh-CN" altLang="en-US" dirty="0"/>
              <a:t>技术（</a:t>
            </a:r>
            <a:r>
              <a:rPr lang="en-US" altLang="zh-CN" dirty="0"/>
              <a:t>Fourier  Limited  Expansion  Technique</a:t>
            </a:r>
            <a:r>
              <a:rPr lang="zh-CN" altLang="en-US" dirty="0"/>
              <a:t>）基于</a:t>
            </a:r>
            <a:r>
              <a:rPr lang="en-US" altLang="zh-CN" dirty="0"/>
              <a:t>2D</a:t>
            </a:r>
            <a:r>
              <a:rPr lang="zh-CN" altLang="en-US" dirty="0"/>
              <a:t>网格处理</a:t>
            </a:r>
            <a:r>
              <a:rPr lang="en-US" altLang="zh-CN" dirty="0"/>
              <a:t>3D</a:t>
            </a:r>
            <a:r>
              <a:rPr lang="zh-CN" altLang="en-US" dirty="0" smtClean="0"/>
              <a:t>问题</a:t>
            </a:r>
            <a:endParaRPr lang="en-US" altLang="zh-CN" dirty="0" smtClean="0"/>
          </a:p>
          <a:p>
            <a:pPr lvl="1" algn="just"/>
            <a:r>
              <a:rPr lang="zh-CN" altLang="en-US" dirty="0" smtClean="0"/>
              <a:t>专门用以处理高度非线性的磁流体（</a:t>
            </a:r>
            <a:r>
              <a:rPr lang="en-US" altLang="zh-CN" dirty="0" smtClean="0"/>
              <a:t>MHD</a:t>
            </a:r>
            <a:r>
              <a:rPr lang="zh-CN" altLang="en-US" dirty="0" smtClean="0"/>
              <a:t>）问题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3499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3" descr="中仿科技LOGO 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88913"/>
            <a:ext cx="1120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FEMAG</a:t>
            </a:r>
            <a:r>
              <a:rPr lang="zh-CN" altLang="en-US" dirty="0" smtClean="0"/>
              <a:t>总体框架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wxfemag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geotool</a:t>
            </a:r>
            <a:r>
              <a:rPr lang="en-US" altLang="zh-CN" dirty="0" smtClean="0"/>
              <a:t> </a:t>
            </a:r>
          </a:p>
          <a:p>
            <a:pPr lvl="2"/>
            <a:r>
              <a:rPr lang="en-US" altLang="zh-CN" dirty="0" err="1" smtClean="0"/>
              <a:t>furgeo</a:t>
            </a:r>
            <a:endParaRPr lang="en-US" altLang="zh-CN" dirty="0" smtClean="0"/>
          </a:p>
          <a:p>
            <a:pPr lvl="2"/>
            <a:r>
              <a:rPr lang="en-US" altLang="zh-CN" dirty="0" err="1" smtClean="0"/>
              <a:t>crygeo</a:t>
            </a:r>
            <a:endParaRPr lang="en-US" altLang="zh-CN" dirty="0" smtClean="0"/>
          </a:p>
          <a:p>
            <a:pPr lvl="2"/>
            <a:r>
              <a:rPr lang="en-US" altLang="zh-CN" dirty="0" err="1" smtClean="0"/>
              <a:t>inimesh</a:t>
            </a:r>
            <a:endParaRPr lang="en-US" altLang="zh-CN" dirty="0" smtClean="0"/>
          </a:p>
          <a:p>
            <a:pPr lvl="2"/>
            <a:r>
              <a:rPr lang="en-US" altLang="zh-CN" dirty="0" err="1" smtClean="0"/>
              <a:t>setmesh</a:t>
            </a:r>
            <a:endParaRPr lang="en-US" altLang="zh-CN" dirty="0" smtClean="0"/>
          </a:p>
          <a:p>
            <a:pPr lvl="2"/>
            <a:r>
              <a:rPr lang="en-US" altLang="zh-CN" dirty="0" err="1" smtClean="0"/>
              <a:t>wxcregeo</a:t>
            </a:r>
            <a:endParaRPr lang="en-US" altLang="zh-CN" dirty="0" smtClean="0"/>
          </a:p>
          <a:p>
            <a:r>
              <a:rPr lang="en-US" altLang="zh-CN" dirty="0" err="1" smtClean="0"/>
              <a:t>wxfemag</a:t>
            </a:r>
            <a:endParaRPr lang="en-US" altLang="zh-CN" dirty="0" smtClean="0"/>
          </a:p>
          <a:p>
            <a:pPr lvl="1"/>
            <a:r>
              <a:rPr lang="en-US" altLang="zh-CN" dirty="0" err="1"/>
              <a:t>algview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Postprocess</a:t>
            </a:r>
            <a:endParaRPr lang="en-US" altLang="zh-CN" dirty="0" smtClean="0"/>
          </a:p>
          <a:p>
            <a:pPr lvl="2"/>
            <a:r>
              <a:rPr lang="en-US" altLang="zh-CN" dirty="0" err="1" smtClean="0"/>
              <a:t>ParaView</a:t>
            </a:r>
            <a:endParaRPr lang="en-US" altLang="zh-CN" dirty="0" smtClean="0"/>
          </a:p>
          <a:p>
            <a:pPr lvl="2"/>
            <a:r>
              <a:rPr lang="en-US" altLang="zh-CN" dirty="0" err="1"/>
              <a:t>tecplot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右大括号 3"/>
          <p:cNvSpPr/>
          <p:nvPr/>
        </p:nvSpPr>
        <p:spPr>
          <a:xfrm>
            <a:off x="2483768" y="2132856"/>
            <a:ext cx="288032" cy="72008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2843808" y="2348880"/>
            <a:ext cx="126161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800" dirty="0" smtClean="0"/>
              <a:t>几何建模</a:t>
            </a:r>
            <a:endParaRPr lang="zh-CN" altLang="en-US" sz="1800" dirty="0"/>
          </a:p>
        </p:txBody>
      </p:sp>
      <p:sp>
        <p:nvSpPr>
          <p:cNvPr id="13" name="圆角矩形 12"/>
          <p:cNvSpPr/>
          <p:nvPr/>
        </p:nvSpPr>
        <p:spPr>
          <a:xfrm>
            <a:off x="2843808" y="2996952"/>
            <a:ext cx="126161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800" dirty="0" smtClean="0"/>
              <a:t>网格剖分</a:t>
            </a:r>
            <a:endParaRPr lang="zh-CN" altLang="en-US" sz="1800" dirty="0"/>
          </a:p>
        </p:txBody>
      </p:sp>
      <p:sp>
        <p:nvSpPr>
          <p:cNvPr id="14" name="圆角矩形 13"/>
          <p:cNvSpPr/>
          <p:nvPr/>
        </p:nvSpPr>
        <p:spPr>
          <a:xfrm>
            <a:off x="2843808" y="3356992"/>
            <a:ext cx="126161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800" dirty="0" smtClean="0"/>
              <a:t>物理模型</a:t>
            </a:r>
            <a:endParaRPr lang="zh-CN" altLang="en-US" sz="1800" dirty="0"/>
          </a:p>
        </p:txBody>
      </p:sp>
      <p:sp>
        <p:nvSpPr>
          <p:cNvPr id="15" name="圆角矩形 14"/>
          <p:cNvSpPr/>
          <p:nvPr/>
        </p:nvSpPr>
        <p:spPr>
          <a:xfrm>
            <a:off x="4644008" y="4149080"/>
            <a:ext cx="126161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800" dirty="0" smtClean="0"/>
              <a:t>求解</a:t>
            </a:r>
            <a:endParaRPr lang="zh-CN" altLang="en-US" sz="1800" dirty="0"/>
          </a:p>
        </p:txBody>
      </p:sp>
      <p:sp>
        <p:nvSpPr>
          <p:cNvPr id="16" name="圆角矩形 15"/>
          <p:cNvSpPr/>
          <p:nvPr/>
        </p:nvSpPr>
        <p:spPr>
          <a:xfrm>
            <a:off x="4644008" y="4509120"/>
            <a:ext cx="126161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800" dirty="0"/>
              <a:t>后处理</a:t>
            </a:r>
          </a:p>
        </p:txBody>
      </p:sp>
      <p:sp>
        <p:nvSpPr>
          <p:cNvPr id="17" name="右大括号 16"/>
          <p:cNvSpPr/>
          <p:nvPr/>
        </p:nvSpPr>
        <p:spPr>
          <a:xfrm>
            <a:off x="4211960" y="2521690"/>
            <a:ext cx="288032" cy="979318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4644008" y="2852936"/>
            <a:ext cx="1261616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800" dirty="0"/>
              <a:t>前处理</a:t>
            </a:r>
          </a:p>
        </p:txBody>
      </p:sp>
      <p:cxnSp>
        <p:nvCxnSpPr>
          <p:cNvPr id="7" name="直接箭头连接符 6"/>
          <p:cNvCxnSpPr>
            <a:stCxn id="18" idx="2"/>
            <a:endCxn id="15" idx="0"/>
          </p:cNvCxnSpPr>
          <p:nvPr/>
        </p:nvCxnSpPr>
        <p:spPr>
          <a:xfrm>
            <a:off x="5274816" y="3140968"/>
            <a:ext cx="0" cy="100811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6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11560" y="1275093"/>
            <a:ext cx="3888432" cy="3250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114000"/>
              </a:lnSpc>
            </a:pPr>
            <a:r>
              <a:rPr lang="zh-CN" altLang="en-US" sz="2000" b="1" dirty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</a:rPr>
              <a:t>中</a:t>
            </a:r>
            <a:r>
              <a:rPr lang="zh-CN" altLang="en-US" sz="2000" b="1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</a:rPr>
              <a:t>仿科技：</a:t>
            </a:r>
            <a:endParaRPr lang="en-US" altLang="zh-CN" sz="2000" b="1" dirty="0" smtClean="0">
              <a:solidFill>
                <a:srgbClr val="005BAC"/>
              </a:solidFill>
              <a:latin typeface="华文楷体" pitchFamily="2" charset="-122"/>
              <a:ea typeface="华文楷体" pitchFamily="2" charset="-122"/>
            </a:endParaRPr>
          </a:p>
          <a:p>
            <a:pPr indent="457200" eaLnBrk="1" hangingPunct="1">
              <a:lnSpc>
                <a:spcPct val="114000"/>
              </a:lnSpc>
            </a:pPr>
            <a:r>
              <a:rPr lang="en-US" altLang="zh-CN" sz="2000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3"/>
              </a:rPr>
              <a:t>http://</a:t>
            </a:r>
            <a:r>
              <a:rPr lang="en-US" altLang="zh-CN" sz="2000" dirty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3"/>
              </a:rPr>
              <a:t>femag</a:t>
            </a:r>
            <a:r>
              <a:rPr lang="en-US" altLang="zh-CN" sz="2000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3"/>
              </a:rPr>
              <a:t>.cntech.com.cn</a:t>
            </a:r>
            <a:r>
              <a:rPr lang="en-US" altLang="zh-CN" sz="2000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</a:rPr>
              <a:t> </a:t>
            </a:r>
          </a:p>
          <a:p>
            <a:pPr indent="457200" eaLnBrk="1" hangingPunct="1">
              <a:lnSpc>
                <a:spcPct val="114000"/>
              </a:lnSpc>
            </a:pPr>
            <a:r>
              <a:rPr lang="en-US" altLang="zh-CN" sz="2000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4"/>
              </a:rPr>
              <a:t>http</a:t>
            </a:r>
            <a:r>
              <a:rPr lang="en-US" altLang="zh-CN" sz="2000" dirty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4"/>
              </a:rPr>
              <a:t>://</a:t>
            </a:r>
            <a:r>
              <a:rPr lang="en-US" altLang="zh-CN" sz="2000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4"/>
              </a:rPr>
              <a:t>www.femag.cn</a:t>
            </a:r>
            <a:endParaRPr lang="en-US" altLang="zh-CN" sz="2000" b="1" dirty="0" smtClean="0">
              <a:solidFill>
                <a:srgbClr val="005BAC"/>
              </a:solidFill>
              <a:latin typeface="华文楷体" pitchFamily="2" charset="-122"/>
              <a:ea typeface="华文楷体" pitchFamily="2" charset="-122"/>
            </a:endParaRPr>
          </a:p>
          <a:p>
            <a:pPr marL="36000" eaLnBrk="1" hangingPunct="1">
              <a:lnSpc>
                <a:spcPct val="114000"/>
              </a:lnSpc>
            </a:pPr>
            <a:r>
              <a:rPr lang="zh-CN" altLang="en-US" sz="2000" b="1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</a:rPr>
              <a:t>市场活动：</a:t>
            </a:r>
            <a:endParaRPr lang="en-US" altLang="zh-CN" sz="2000" dirty="0" smtClean="0">
              <a:solidFill>
                <a:srgbClr val="005BAC"/>
              </a:solidFill>
              <a:latin typeface="华文楷体" pitchFamily="2" charset="-122"/>
              <a:ea typeface="华文楷体" pitchFamily="2" charset="-122"/>
            </a:endParaRPr>
          </a:p>
          <a:p>
            <a:pPr indent="457200" eaLnBrk="1" hangingPunct="1">
              <a:lnSpc>
                <a:spcPct val="114000"/>
              </a:lnSpc>
            </a:pPr>
            <a:r>
              <a:rPr lang="en-US" altLang="zh-CN" sz="2000" dirty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5"/>
              </a:rPr>
              <a:t>http</a:t>
            </a:r>
            <a:r>
              <a:rPr lang="en-US" altLang="zh-CN" sz="2000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5"/>
              </a:rPr>
              <a:t>://</a:t>
            </a:r>
            <a:r>
              <a:rPr lang="en-US" altLang="zh-CN" sz="2000" dirty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5"/>
              </a:rPr>
              <a:t>events</a:t>
            </a:r>
            <a:r>
              <a:rPr lang="en-US" altLang="zh-CN" sz="2000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5"/>
              </a:rPr>
              <a:t>.cntech.com.cn</a:t>
            </a:r>
            <a:endParaRPr lang="en-US" altLang="zh-CN" sz="2000" dirty="0" smtClean="0">
              <a:solidFill>
                <a:srgbClr val="005BAC"/>
              </a:solidFill>
              <a:latin typeface="华文楷体" pitchFamily="2" charset="-122"/>
              <a:ea typeface="华文楷体" pitchFamily="2" charset="-122"/>
            </a:endParaRPr>
          </a:p>
          <a:p>
            <a:pPr marL="36000" eaLnBrk="1" hangingPunct="1">
              <a:lnSpc>
                <a:spcPct val="114000"/>
              </a:lnSpc>
            </a:pPr>
            <a:r>
              <a:rPr lang="zh-CN" altLang="en-US" sz="2000" b="1" dirty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</a:rPr>
              <a:t>中</a:t>
            </a:r>
            <a:r>
              <a:rPr lang="zh-CN" altLang="en-US" sz="2000" b="1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</a:rPr>
              <a:t>仿社区：</a:t>
            </a:r>
            <a:endParaRPr lang="en-US" altLang="zh-CN" sz="2000" dirty="0">
              <a:solidFill>
                <a:srgbClr val="005BAC"/>
              </a:solidFill>
              <a:latin typeface="华文楷体" pitchFamily="2" charset="-122"/>
              <a:ea typeface="华文楷体" pitchFamily="2" charset="-122"/>
            </a:endParaRPr>
          </a:p>
          <a:p>
            <a:pPr indent="457200" eaLnBrk="1" hangingPunct="1">
              <a:lnSpc>
                <a:spcPct val="114000"/>
              </a:lnSpc>
            </a:pPr>
            <a:r>
              <a:rPr lang="en-US" altLang="zh-CN" sz="2000" dirty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6"/>
              </a:rPr>
              <a:t>http</a:t>
            </a:r>
            <a:r>
              <a:rPr lang="en-US" altLang="zh-CN" sz="2000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6"/>
              </a:rPr>
              <a:t>://</a:t>
            </a:r>
            <a:r>
              <a:rPr lang="en-US" altLang="zh-CN" sz="2000" dirty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6"/>
              </a:rPr>
              <a:t>i</a:t>
            </a:r>
            <a:r>
              <a:rPr lang="en-US" altLang="zh-CN" sz="2000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  <a:hlinkClick r:id="rId6"/>
              </a:rPr>
              <a:t>.cntech.com.cn</a:t>
            </a:r>
            <a:r>
              <a:rPr lang="en-US" altLang="zh-CN" sz="2000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</a:rPr>
              <a:t>  </a:t>
            </a:r>
            <a:endParaRPr lang="en-US" altLang="zh-CN" sz="2000" dirty="0" smtClean="0">
              <a:solidFill>
                <a:srgbClr val="005BAC"/>
              </a:solidFill>
              <a:latin typeface="华文楷体" pitchFamily="2" charset="-122"/>
              <a:ea typeface="华文楷体" pitchFamily="2" charset="-122"/>
            </a:endParaRPr>
          </a:p>
          <a:p>
            <a:pPr marL="36000" eaLnBrk="1" hangingPunct="1">
              <a:lnSpc>
                <a:spcPct val="114000"/>
              </a:lnSpc>
            </a:pPr>
            <a:r>
              <a:rPr lang="en-US" altLang="zh-CN" sz="2000" b="1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</a:rPr>
              <a:t>FEMAG QQ</a:t>
            </a:r>
            <a:r>
              <a:rPr lang="zh-CN" altLang="en-US" sz="2000" b="1" dirty="0" smtClean="0">
                <a:solidFill>
                  <a:srgbClr val="005BAC"/>
                </a:solidFill>
                <a:latin typeface="华文楷体" pitchFamily="2" charset="-122"/>
                <a:ea typeface="华文楷体" pitchFamily="2" charset="-122"/>
              </a:rPr>
              <a:t>交流群：</a:t>
            </a:r>
            <a:endParaRPr lang="en-US" altLang="zh-CN" sz="2000" b="1" dirty="0" smtClean="0">
              <a:solidFill>
                <a:srgbClr val="005BAC"/>
              </a:solidFill>
              <a:latin typeface="华文楷体" pitchFamily="2" charset="-122"/>
              <a:ea typeface="华文楷体" pitchFamily="2" charset="-122"/>
            </a:endParaRPr>
          </a:p>
          <a:p>
            <a:pPr marL="36000" indent="457200" eaLnBrk="1" hangingPunct="1">
              <a:lnSpc>
                <a:spcPct val="114000"/>
              </a:lnSpc>
            </a:pPr>
            <a:r>
              <a:rPr lang="en-US" altLang="zh-CN" sz="2000" b="1" dirty="0" smtClean="0">
                <a:solidFill>
                  <a:srgbClr val="0000FF"/>
                </a:solidFill>
                <a:latin typeface="华文楷体" pitchFamily="2" charset="-122"/>
                <a:ea typeface="华文楷体" pitchFamily="2" charset="-122"/>
              </a:rPr>
              <a:t>250748997</a:t>
            </a:r>
            <a:endParaRPr lang="en-US" altLang="zh-CN" sz="2000" b="1" dirty="0">
              <a:solidFill>
                <a:srgbClr val="0000FF"/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4759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更多资源请关注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096" y="1412776"/>
            <a:ext cx="2880000" cy="288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537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nTech">
      <a:majorFont>
        <a:latin typeface="Times New Roman"/>
        <a:ea typeface="黑体"/>
        <a:cs typeface=""/>
      </a:majorFont>
      <a:minorFont>
        <a:latin typeface="Arial"/>
        <a:ea typeface="华文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8744</TotalTime>
  <Words>235</Words>
  <Application>Microsoft Office PowerPoint</Application>
  <PresentationFormat>全屏显示(4:3)</PresentationFormat>
  <Paragraphs>48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7" baseType="lpstr">
      <vt:lpstr>MS PGothic</vt:lpstr>
      <vt:lpstr>方正大黑简体</vt:lpstr>
      <vt:lpstr>仿宋</vt:lpstr>
      <vt:lpstr>黑体</vt:lpstr>
      <vt:lpstr>华文楷体</vt:lpstr>
      <vt:lpstr>宋体</vt:lpstr>
      <vt:lpstr>微软雅黑</vt:lpstr>
      <vt:lpstr>Arial</vt:lpstr>
      <vt:lpstr>Calibri</vt:lpstr>
      <vt:lpstr>Times New Roman</vt:lpstr>
      <vt:lpstr>Wingdings</vt:lpstr>
      <vt:lpstr>Presentation</vt:lpstr>
      <vt:lpstr>FEMAG 模拟单晶Si提拉法生长过程</vt:lpstr>
      <vt:lpstr>FEMAG/CZ软件</vt:lpstr>
      <vt:lpstr>FEMAG/CZ软件TMF模块</vt:lpstr>
      <vt:lpstr>FEMAG总体框架</vt:lpstr>
      <vt:lpstr>更多资源请关注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Zincer Wong</dc:creator>
  <cp:lastModifiedBy>Zincer Wong</cp:lastModifiedBy>
  <cp:revision>589</cp:revision>
  <dcterms:created xsi:type="dcterms:W3CDTF">2013-05-28T01:13:41Z</dcterms:created>
  <dcterms:modified xsi:type="dcterms:W3CDTF">2015-02-03T06:44:20Z</dcterms:modified>
</cp:coreProperties>
</file>